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1772" r:id="rId5"/>
    <p:sldId id="1773" r:id="rId6"/>
    <p:sldId id="1774" r:id="rId7"/>
    <p:sldId id="1775" r:id="rId8"/>
    <p:sldId id="1783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E8F4E9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vina Shryane" userId="6990cb02-8000-4350-8b62-40cedb7a5f09" providerId="ADAL" clId="{396A1C83-CE65-4528-B1DC-832648955993}"/>
    <pc:docChg chg="delSld">
      <pc:chgData name="Devina Shryane" userId="6990cb02-8000-4350-8b62-40cedb7a5f09" providerId="ADAL" clId="{396A1C83-CE65-4528-B1DC-832648955993}" dt="2023-10-02T12:36:02.048" v="22" actId="2696"/>
      <pc:docMkLst>
        <pc:docMk/>
      </pc:docMkLst>
      <pc:sldChg chg="del">
        <pc:chgData name="Devina Shryane" userId="6990cb02-8000-4350-8b62-40cedb7a5f09" providerId="ADAL" clId="{396A1C83-CE65-4528-B1DC-832648955993}" dt="2023-10-02T12:35:06.781" v="0" actId="2696"/>
        <pc:sldMkLst>
          <pc:docMk/>
          <pc:sldMk cId="0" sldId="1759"/>
        </pc:sldMkLst>
      </pc:sldChg>
      <pc:sldChg chg="del">
        <pc:chgData name="Devina Shryane" userId="6990cb02-8000-4350-8b62-40cedb7a5f09" providerId="ADAL" clId="{396A1C83-CE65-4528-B1DC-832648955993}" dt="2023-10-02T12:35:09.187" v="1" actId="2696"/>
        <pc:sldMkLst>
          <pc:docMk/>
          <pc:sldMk cId="0" sldId="1760"/>
        </pc:sldMkLst>
      </pc:sldChg>
      <pc:sldChg chg="del">
        <pc:chgData name="Devina Shryane" userId="6990cb02-8000-4350-8b62-40cedb7a5f09" providerId="ADAL" clId="{396A1C83-CE65-4528-B1DC-832648955993}" dt="2023-10-02T12:35:37.400" v="12" actId="2696"/>
        <pc:sldMkLst>
          <pc:docMk/>
          <pc:sldMk cId="0" sldId="1761"/>
        </pc:sldMkLst>
      </pc:sldChg>
      <pc:sldChg chg="del">
        <pc:chgData name="Devina Shryane" userId="6990cb02-8000-4350-8b62-40cedb7a5f09" providerId="ADAL" clId="{396A1C83-CE65-4528-B1DC-832648955993}" dt="2023-10-02T12:35:14.487" v="3" actId="2696"/>
        <pc:sldMkLst>
          <pc:docMk/>
          <pc:sldMk cId="0" sldId="1762"/>
        </pc:sldMkLst>
      </pc:sldChg>
      <pc:sldChg chg="del">
        <pc:chgData name="Devina Shryane" userId="6990cb02-8000-4350-8b62-40cedb7a5f09" providerId="ADAL" clId="{396A1C83-CE65-4528-B1DC-832648955993}" dt="2023-10-02T12:35:16.576" v="4" actId="2696"/>
        <pc:sldMkLst>
          <pc:docMk/>
          <pc:sldMk cId="0" sldId="1763"/>
        </pc:sldMkLst>
      </pc:sldChg>
      <pc:sldChg chg="del">
        <pc:chgData name="Devina Shryane" userId="6990cb02-8000-4350-8b62-40cedb7a5f09" providerId="ADAL" clId="{396A1C83-CE65-4528-B1DC-832648955993}" dt="2023-10-02T12:35:18.653" v="5" actId="2696"/>
        <pc:sldMkLst>
          <pc:docMk/>
          <pc:sldMk cId="0" sldId="1764"/>
        </pc:sldMkLst>
      </pc:sldChg>
      <pc:sldChg chg="del">
        <pc:chgData name="Devina Shryane" userId="6990cb02-8000-4350-8b62-40cedb7a5f09" providerId="ADAL" clId="{396A1C83-CE65-4528-B1DC-832648955993}" dt="2023-10-02T12:35:27.014" v="8" actId="2696"/>
        <pc:sldMkLst>
          <pc:docMk/>
          <pc:sldMk cId="0" sldId="1765"/>
        </pc:sldMkLst>
      </pc:sldChg>
      <pc:sldChg chg="del">
        <pc:chgData name="Devina Shryane" userId="6990cb02-8000-4350-8b62-40cedb7a5f09" providerId="ADAL" clId="{396A1C83-CE65-4528-B1DC-832648955993}" dt="2023-10-02T12:35:31.195" v="10" actId="2696"/>
        <pc:sldMkLst>
          <pc:docMk/>
          <pc:sldMk cId="0" sldId="1766"/>
        </pc:sldMkLst>
      </pc:sldChg>
      <pc:sldChg chg="del">
        <pc:chgData name="Devina Shryane" userId="6990cb02-8000-4350-8b62-40cedb7a5f09" providerId="ADAL" clId="{396A1C83-CE65-4528-B1DC-832648955993}" dt="2023-10-02T12:35:29.171" v="9" actId="2696"/>
        <pc:sldMkLst>
          <pc:docMk/>
          <pc:sldMk cId="0" sldId="1767"/>
        </pc:sldMkLst>
      </pc:sldChg>
      <pc:sldChg chg="del">
        <pc:chgData name="Devina Shryane" userId="6990cb02-8000-4350-8b62-40cedb7a5f09" providerId="ADAL" clId="{396A1C83-CE65-4528-B1DC-832648955993}" dt="2023-10-02T12:35:43.839" v="15" actId="2696"/>
        <pc:sldMkLst>
          <pc:docMk/>
          <pc:sldMk cId="0" sldId="1768"/>
        </pc:sldMkLst>
      </pc:sldChg>
      <pc:sldChg chg="del">
        <pc:chgData name="Devina Shryane" userId="6990cb02-8000-4350-8b62-40cedb7a5f09" providerId="ADAL" clId="{396A1C83-CE65-4528-B1DC-832648955993}" dt="2023-10-02T12:35:46.865" v="16" actId="2696"/>
        <pc:sldMkLst>
          <pc:docMk/>
          <pc:sldMk cId="0" sldId="1769"/>
        </pc:sldMkLst>
      </pc:sldChg>
      <pc:sldChg chg="del">
        <pc:chgData name="Devina Shryane" userId="6990cb02-8000-4350-8b62-40cedb7a5f09" providerId="ADAL" clId="{396A1C83-CE65-4528-B1DC-832648955993}" dt="2023-10-02T12:35:54.361" v="19" actId="2696"/>
        <pc:sldMkLst>
          <pc:docMk/>
          <pc:sldMk cId="0" sldId="1770"/>
        </pc:sldMkLst>
      </pc:sldChg>
      <pc:sldChg chg="del">
        <pc:chgData name="Devina Shryane" userId="6990cb02-8000-4350-8b62-40cedb7a5f09" providerId="ADAL" clId="{396A1C83-CE65-4528-B1DC-832648955993}" dt="2023-10-02T12:35:57.457" v="20" actId="2696"/>
        <pc:sldMkLst>
          <pc:docMk/>
          <pc:sldMk cId="0" sldId="1771"/>
        </pc:sldMkLst>
      </pc:sldChg>
      <pc:sldChg chg="del">
        <pc:chgData name="Devina Shryane" userId="6990cb02-8000-4350-8b62-40cedb7a5f09" providerId="ADAL" clId="{396A1C83-CE65-4528-B1DC-832648955993}" dt="2023-10-02T12:35:59.810" v="21" actId="2696"/>
        <pc:sldMkLst>
          <pc:docMk/>
          <pc:sldMk cId="0" sldId="1776"/>
        </pc:sldMkLst>
      </pc:sldChg>
      <pc:sldChg chg="del">
        <pc:chgData name="Devina Shryane" userId="6990cb02-8000-4350-8b62-40cedb7a5f09" providerId="ADAL" clId="{396A1C83-CE65-4528-B1DC-832648955993}" dt="2023-10-02T12:35:21.816" v="6" actId="2696"/>
        <pc:sldMkLst>
          <pc:docMk/>
          <pc:sldMk cId="0" sldId="1777"/>
        </pc:sldMkLst>
      </pc:sldChg>
      <pc:sldChg chg="del">
        <pc:chgData name="Devina Shryane" userId="6990cb02-8000-4350-8b62-40cedb7a5f09" providerId="ADAL" clId="{396A1C83-CE65-4528-B1DC-832648955993}" dt="2023-10-02T12:36:02.048" v="22" actId="2696"/>
        <pc:sldMkLst>
          <pc:docMk/>
          <pc:sldMk cId="0" sldId="1778"/>
        </pc:sldMkLst>
      </pc:sldChg>
      <pc:sldChg chg="del">
        <pc:chgData name="Devina Shryane" userId="6990cb02-8000-4350-8b62-40cedb7a5f09" providerId="ADAL" clId="{396A1C83-CE65-4528-B1DC-832648955993}" dt="2023-10-02T12:35:12.447" v="2" actId="2696"/>
        <pc:sldMkLst>
          <pc:docMk/>
          <pc:sldMk cId="3407493054" sldId="1779"/>
        </pc:sldMkLst>
      </pc:sldChg>
      <pc:sldChg chg="del">
        <pc:chgData name="Devina Shryane" userId="6990cb02-8000-4350-8b62-40cedb7a5f09" providerId="ADAL" clId="{396A1C83-CE65-4528-B1DC-832648955993}" dt="2023-10-02T12:35:24.980" v="7" actId="2696"/>
        <pc:sldMkLst>
          <pc:docMk/>
          <pc:sldMk cId="1088812572" sldId="1780"/>
        </pc:sldMkLst>
      </pc:sldChg>
      <pc:sldChg chg="del">
        <pc:chgData name="Devina Shryane" userId="6990cb02-8000-4350-8b62-40cedb7a5f09" providerId="ADAL" clId="{396A1C83-CE65-4528-B1DC-832648955993}" dt="2023-10-02T12:35:34.395" v="11" actId="2696"/>
        <pc:sldMkLst>
          <pc:docMk/>
          <pc:sldMk cId="3187630178" sldId="1781"/>
        </pc:sldMkLst>
      </pc:sldChg>
      <pc:sldChg chg="del">
        <pc:chgData name="Devina Shryane" userId="6990cb02-8000-4350-8b62-40cedb7a5f09" providerId="ADAL" clId="{396A1C83-CE65-4528-B1DC-832648955993}" dt="2023-10-02T12:35:49.795" v="17" actId="2696"/>
        <pc:sldMkLst>
          <pc:docMk/>
          <pc:sldMk cId="617605012" sldId="1782"/>
        </pc:sldMkLst>
      </pc:sldChg>
      <pc:sldChg chg="del">
        <pc:chgData name="Devina Shryane" userId="6990cb02-8000-4350-8b62-40cedb7a5f09" providerId="ADAL" clId="{396A1C83-CE65-4528-B1DC-832648955993}" dt="2023-10-02T12:35:39.668" v="13" actId="2696"/>
        <pc:sldMkLst>
          <pc:docMk/>
          <pc:sldMk cId="4074267411" sldId="1784"/>
        </pc:sldMkLst>
      </pc:sldChg>
      <pc:sldChg chg="del">
        <pc:chgData name="Devina Shryane" userId="6990cb02-8000-4350-8b62-40cedb7a5f09" providerId="ADAL" clId="{396A1C83-CE65-4528-B1DC-832648955993}" dt="2023-10-02T12:35:52.069" v="18" actId="2696"/>
        <pc:sldMkLst>
          <pc:docMk/>
          <pc:sldMk cId="3407863910" sldId="1786"/>
        </pc:sldMkLst>
      </pc:sldChg>
      <pc:sldChg chg="del">
        <pc:chgData name="Devina Shryane" userId="6990cb02-8000-4350-8b62-40cedb7a5f09" providerId="ADAL" clId="{396A1C83-CE65-4528-B1DC-832648955993}" dt="2023-10-02T12:35:41.734" v="14" actId="2696"/>
        <pc:sldMkLst>
          <pc:docMk/>
          <pc:sldMk cId="2363838902" sldId="17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22CA93-F4EA-4581-9A60-0C42B300E616}" type="slidenum">
              <a:rPr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6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57150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6: Circulatory System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987749"/>
              </p:ext>
            </p:extLst>
          </p:nvPr>
        </p:nvGraphicFramePr>
        <p:xfrm>
          <a:off x="142875" y="549275"/>
          <a:ext cx="8788400" cy="587692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511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0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5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7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42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the circulatory system</a:t>
                      </a:r>
                    </a:p>
                  </a:txBody>
                  <a:tcPr marL="91433" marR="91433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71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blood vessels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Blood vessels are a series of tubes inside your body. They move blood to and from your heart.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42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drugs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drug is a chemical that is not food and that affects your body. Some drugs are given to people by doctors to make them healthy.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Your heart will beat about 115,000 times each day. Your heart pumps about 2,000 gallons of blood every day.</a:t>
                      </a:r>
                    </a:p>
                  </a:txBody>
                  <a:tcPr marL="91433" marR="91433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41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atriums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atriums are the two uppermost chambers of the heart. Blood is pushed from the atriums to the ventricles.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102">
                <a:tc vMerge="1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intestine</a:t>
                      </a:r>
                    </a:p>
                  </a:txBody>
                  <a:tcPr marT="45734" marB="4573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entire trip around your body only takes blood about 20 seconds in total. Blood is what is used to transport oxygen, waste, nutrients, and more throughout the body.</a:t>
                      </a:r>
                    </a:p>
                  </a:txBody>
                  <a:tcPr marL="91433" marR="91433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827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William Harvey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He was the first person to accurately describe the function of the heart and the circulation of blood around the body.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971">
                <a:tc>
                  <a:txBody>
                    <a:bodyPr/>
                    <a:lstStyle/>
                    <a:p>
                      <a:r>
                        <a:rPr lang="en-GB" altLang="en-US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cardiovascular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blood circulatory system (cardiovascular system) delivers nutrients and oxygen to all cells in the body.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circulatory system topic:</a:t>
                      </a:r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circulatory system includes the heart, blood vessels and blood, and is vital for fighting diseases and maintaining proper temperature.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403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ultrasound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 ultrasound machine uses sound waves to take pictures of the inside of the body.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3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Identify and name the main parts of the human circulatory system.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function of the heart, blood vessels and blood.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impact of diet, exercise, drugs and life</a:t>
                      </a: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style on health.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ways in which nutrients and water are transported in animals, including humans.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who William Harvey was.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072">
                <a:tc rowSpan="2">
                  <a:txBody>
                    <a:bodyPr/>
                    <a:lstStyle/>
                    <a:p>
                      <a:r>
                        <a:rPr lang="en-GB" altLang="en-US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cardiologists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cardiologist is a doctor with special training and skill in finding, treating and preventing diseases of the heart and blood vessels.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069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1" u="none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Because your heart is crucial to your survival, it’s important to keep it healthy with a well-balanced diet and exercise, and avoiding things that can damage it, like smoking.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2971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capillaries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Capillaries are very thin blood vessels. They bring nutrients and oxygen to tissues and remove waste products.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484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pulse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Your heart has to push so much blood through your body that you can feel a little thump in your arteries each time the heart beats.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3657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Your heart affects every part of your body. That also means that diet, lifestyle, and your emotional well-being can affect your heart.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2971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ventricles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ventricles are the two lower chambers in the heart.</a:t>
                      </a:r>
                    </a:p>
                    <a:p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23611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7738" y="968375"/>
            <a:ext cx="1322387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17475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6: Animal Classification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624423"/>
              </p:ext>
            </p:extLst>
          </p:nvPr>
        </p:nvGraphicFramePr>
        <p:xfrm>
          <a:off x="160337" y="583096"/>
          <a:ext cx="8823325" cy="592300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68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5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6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670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Classification of animals</a:t>
                      </a:r>
                    </a:p>
                  </a:txBody>
                  <a:tcPr marL="91453" marR="91453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816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micro-organism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Micro-organisms are tiny. They are so small they can only be seen with a microscope.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largest vertebrate is the blue whale, which can grow to 25m long and weighs</a:t>
                      </a:r>
                      <a:r>
                        <a:rPr lang="en-GB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140,000kg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381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vertebrates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vertebrate animal is one that has a backbone.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91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invertebrates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invertebrate animal does not have a backbone and 97% of creatures belong to this group.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smallest vertebrate is thought to be a tiny frog called the Paedophryne amauensis. It only grows to about 8mm in length.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02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species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This is the grouping together of similar types of plants, animals and other organisms that can reproduce with each other.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1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Vertebrates tend to be much more intelligent than invertebrates.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16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fungi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Fungi are a classification or group of living organisms. This means they are not animals, plants, or bacteria.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7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Vertebrate animals can be either warm or cold-blooded. A cold-blooded animal cannot maintain a constant body temperature. The temperature of their body is determined by the outside surroundings.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75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monera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whole organism is made up of just one cell. This cell is more basic than cells of other organisms.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71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classification of animals topic: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561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bacteria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Bacteria are tiny little organisms that are everywhere around us.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 invertebrate is an animal that does not have a backbone. 97% of all animal species are invertebrates.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1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Be able to classify living things into broad groups according to observable characteristics and based on similarities and differences.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how living things have been classified.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Give reasons for classifying plants and animals based on specific characteristics. 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265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protista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Protists are not animals, plants, fungi, or bacteria. Many protists are so small that people can see them only through a microscope.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8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Frogs can breathe through their skin.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88163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algae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Algae</a:t>
                      </a: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is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single or multi-cellular organism that has no roots, stems or leaves and is often found in water.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675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There are a wide variety of interesting ocean animals that are invertebrates. These include sponges, corals, jellyfish, anemones, and starfish.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1716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Carl Linnaeus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Carl Linnaeus is famous for his work in Taxonomy, the science of identifying, naming and classifying organisms (plants, animals, bacteria, fungi etc.).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24641" name="Picture 70" descr="Image result for animals with backbones [book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9700" y="1054100"/>
            <a:ext cx="1471613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42" name="Picture 68" descr="Image result for animals without backbones [book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2213" y="1944688"/>
            <a:ext cx="1468437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57150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6: Electricity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050404"/>
              </p:ext>
            </p:extLst>
          </p:nvPr>
        </p:nvGraphicFramePr>
        <p:xfrm>
          <a:off x="142875" y="549275"/>
          <a:ext cx="8867774" cy="59237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1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3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959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Electrical symbols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Electricity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53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conductor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Some materials let electricity pass through them easily. These materials are known as electrical conductors.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012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Electricity travels at the speed of light. That's more than 186,000 miles per second!</a:t>
                      </a:r>
                      <a:endParaRPr lang="en-GB" sz="9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322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insulator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Plastic, wood, glass and rubber are good electrical insulators.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6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5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Electricity comes from the power station, the wind, the sun, water and even an animal’s poo!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738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socket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socket is a safe device to plug your electrical items into at home. Almost every room at home will have at least one socket.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4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5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Electricity is a type of energy that builds up in one place (static), or flows from one place to another (current electricity).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06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series circuits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series circuit is one that has more than one resistor, but only one path through which the electricity (electrons) flows.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008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cells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 electrical cell is a device that is used to generate electricity, or one that is used to make chemical reactions possible by applying electricity.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162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5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Coal is the biggest source of energy for producing electricity. Coal is burned in furnaces that boil water and create steam.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3273">
                <a:tc rowSpan="3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volts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Voltage is an electrical potential difference, the difference in electric potential between two places.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Important facts to know by the end of the electricity topic: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95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popular way of generating electricity is through hydropower. This is a process where electricity is made by water which spins turbines attached to generators.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Know that the brightness of a bulb is associated with the voltage.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Compare and give reasons for variations in how components function.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recognised symbols when representing a simple circuit in a diagram.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Construct simple series circuits.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 able to answer questions about what happens when they try different components, for example; switches, bulbs, buzzers and motors.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495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generator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machine that converts energy into electricity.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794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turbine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machine that creates continuous power in which a wheel, or something similar, moves round and round by fast moving water, steam, gas or air.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2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bolt of lightning can measure up to 3,000,000 volts, and lasts less than one second!</a:t>
                      </a:r>
                      <a:endParaRPr lang="en-GB" sz="9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14017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fuses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These are safety devices. A fuse is a strip of wire that melts and breaks an electric circuit if it goes over a safe level.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Electric fields work in a similar way to gravity. Whereas gravity always attracts, electric fields can either attract or repulse.</a:t>
                      </a:r>
                      <a:endParaRPr lang="en-GB" sz="9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71964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Thomas Edison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 was a great inventor that came up with a way of making the electric light bulb accessible for homes, industry and outside in the streets.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2566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8288" y="950208"/>
            <a:ext cx="2494790" cy="2478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39700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6: Light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014902"/>
              </p:ext>
            </p:extLst>
          </p:nvPr>
        </p:nvGraphicFramePr>
        <p:xfrm>
          <a:off x="142875" y="731838"/>
          <a:ext cx="8867774" cy="571341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50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0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8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59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Light</a:t>
                      </a: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19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light wave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One of the characteristics of light is that it behaves like a wave. Light can be defined by its wavelength and frequency. The frequency is how fast the waves vibrate up and down.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69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Light will travel in a completely straight line until it hits an object that will reflect it.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051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light source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Light, or illumination, is a form of energy that travels in waves, like sound. You can find different sources of light, such as a candle or the sun.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Space does not have any light. We can see things in space due to light bouncing off of the objects in space.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0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Important facts to know by the end of the light topic: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211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concave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Is a lens that curves inwards and reflects light differently as a result.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Light doesn’t travel as fast when it has to pass through mediums that are different, such as air, water or glass.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Know that light travels in straight lines.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Understand that because light travels in straight lines objects are seen because they give out or reflect light into the eye.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Know that we see things because light travels from light sources to our eyes or from light sources to objects and then to our eyes.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Know that light travels in straight lines and therefore shadows have the same shape as the objects that cast them.  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convex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Is a lens that curves outwards and reflects light differently as a result.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6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filters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filter is a transparent material that absorbs some colours and allows others to pass through.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en-GB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l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ight that we see from the sun actually left the sun ten minutes before we see it.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52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lens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lens is a curved piece of glass or plastic designed to refract light in a specific way.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Light can be controlled and produced in so many ways. A camera can control the amount of light that comes into the camera lens. We also use light in televisions, medical systems, copy machines, telescopes and satellites.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294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retina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retina is at the back of your eye and it has light-sensitive cells called rods and cones.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779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cornea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cornea is thin, clear and covers your eye. It's important because it helps you see by focusing light as it enters the eye.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170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Light is used by plants to convert the light into energy as their ‘food’. The process is called ‘photosynthesis’ and converts carbon dioxide through the energy of the light.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294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iris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By opening and closing the pupil, the iris can control the amount of light that enters the eye.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294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pupil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pupil can be compared with the shutter of a camera. It is surrounded by the iris which is the coloured part of the eye.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26686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7163" y="731838"/>
            <a:ext cx="2384425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38112" y="138113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6: Evolution &amp; Inheritance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418009"/>
              </p:ext>
            </p:extLst>
          </p:nvPr>
        </p:nvGraphicFramePr>
        <p:xfrm>
          <a:off x="138113" y="625415"/>
          <a:ext cx="8867774" cy="558011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636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1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9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8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evolution &amp; inheritance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989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off-spring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 living things reproduce they pass on characteristics to their offspring. All living things produce offspring of the same kind, but normally offspring are not identical to their parents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2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9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Evolution is a scientific theory used by biologists. It explains how living things changed over a long time, and how they have come to be the way they are.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312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adaptation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Adaptation is the process by which animals, plants and other living things have changed so that they better suit their habitat.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5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evolution</a:t>
                      </a:r>
                      <a:endParaRPr lang="en-GB" dirty="0">
                        <a:solidFill>
                          <a:srgbClr val="7FC184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Evolution is the theory that all the kinds of living things that exist today developed from earlier types.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know that living things have changed over time, because we can see their remains in the rocks.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396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inheritance</a:t>
                      </a:r>
                      <a:endParaRPr lang="en-GB" dirty="0">
                        <a:solidFill>
                          <a:srgbClr val="7FC184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 living things reproduce they pass on characteristics to their offspring. This is known as inheritance.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know that the animals and plants of today are different from those of long ago.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02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palaeontologist</a:t>
                      </a:r>
                      <a:endParaRPr lang="en-GB" dirty="0">
                        <a:solidFill>
                          <a:srgbClr val="7FC184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palaeontologist is someone studying the life of past geological periods, as known from fossil remains.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Evolutionary questions are still being actively researched by biologists. 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777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Charles Darwin</a:t>
                      </a:r>
                      <a:endParaRPr lang="en-GB" dirty="0">
                        <a:solidFill>
                          <a:srgbClr val="7FC184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Charles Darwin was an English scientist who studied nature. He is known for his theory of evolution.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952317"/>
                  </a:ext>
                </a:extLst>
              </a:tr>
              <a:tr h="291898">
                <a:tc vMerge="1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Charles Darwin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r>
                        <a:rPr lang="en-GB" sz="800" b="1" i="0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Charles Darwin</a:t>
                      </a:r>
                      <a:r>
                        <a:rPr lang="en-GB" sz="800" b="0" i="0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was an English scientist who studied nature. He </a:t>
                      </a:r>
                      <a:r>
                        <a:rPr lang="en-GB" sz="800" b="1" i="0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 known</a:t>
                      </a:r>
                      <a:r>
                        <a:rPr lang="en-GB" sz="800" b="0" i="0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for his theory of evolution</a:t>
                      </a:r>
                      <a:endParaRPr lang="en-GB" sz="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endParaRPr lang="en-GB" dirty="0"/>
                    </a:p>
                  </a:txBody>
                  <a:tcPr marT="45735" marB="457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genes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Genes that are passed on to you determine many of your traits, such as your hair colour and skin colour.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4" marB="4573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479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chromosomes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Chromosomes are tiny structures inside cells made from DNA and protein.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3916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syndrome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syndrome is a genetic condition which can affect learning and physical features.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818372"/>
                  </a:ext>
                </a:extLst>
              </a:tr>
              <a:tr h="358042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genotype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genotype refers to a particular gene or set of genes carried by an individual.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1026" name="Picture 2" descr="Image result for wonder bo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80222" y="1029889"/>
            <a:ext cx="2205166" cy="325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volution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80222" y="4286249"/>
            <a:ext cx="4925665" cy="191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97961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edf825-ae8c-44e1-8e58-2d3ce68ec16c">
      <Terms xmlns="http://schemas.microsoft.com/office/infopath/2007/PartnerControls"/>
    </lcf76f155ced4ddcb4097134ff3c332f>
    <TaxCatchAll xmlns="21106c98-ebfd-4a47-9f00-76a61a33336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0D3DD4D02A244AB1BF5FC98CC7297" ma:contentTypeVersion="14" ma:contentTypeDescription="Create a new document." ma:contentTypeScope="" ma:versionID="471eaeeb1dff6c2bc12b577ba22b2c86">
  <xsd:schema xmlns:xsd="http://www.w3.org/2001/XMLSchema" xmlns:xs="http://www.w3.org/2001/XMLSchema" xmlns:p="http://schemas.microsoft.com/office/2006/metadata/properties" xmlns:ns2="3aedf825-ae8c-44e1-8e58-2d3ce68ec16c" xmlns:ns3="21106c98-ebfd-4a47-9f00-76a61a333364" targetNamespace="http://schemas.microsoft.com/office/2006/metadata/properties" ma:root="true" ma:fieldsID="568caca1562315f075b224f1c59b2db5" ns2:_="" ns3:_="">
    <xsd:import namespace="3aedf825-ae8c-44e1-8e58-2d3ce68ec16c"/>
    <xsd:import namespace="21106c98-ebfd-4a47-9f00-76a61a333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df825-ae8c-44e1-8e58-2d3ce68ec1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0d17afa-19d8-47aa-8dab-4b3c635895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06c98-ebfd-4a47-9f00-76a61a333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4df2a61-6cc3-4164-b80a-78caadfe04d3}" ma:internalName="TaxCatchAll" ma:showField="CatchAllData" ma:web="21106c98-ebfd-4a47-9f00-76a61a333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7F18BD-22A3-4762-A589-C995C622DC69}">
  <ds:schemaRefs>
    <ds:schemaRef ds:uri="http://schemas.microsoft.com/office/2006/metadata/properties"/>
    <ds:schemaRef ds:uri="http://schemas.microsoft.com/office/infopath/2007/PartnerControls"/>
    <ds:schemaRef ds:uri="3aedf825-ae8c-44e1-8e58-2d3ce68ec16c"/>
    <ds:schemaRef ds:uri="21106c98-ebfd-4a47-9f00-76a61a333364"/>
  </ds:schemaRefs>
</ds:datastoreItem>
</file>

<file path=customXml/itemProps2.xml><?xml version="1.0" encoding="utf-8"?>
<ds:datastoreItem xmlns:ds="http://schemas.openxmlformats.org/officeDocument/2006/customXml" ds:itemID="{DE8606BF-8E62-4C0F-B88D-592C1E1A5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4CCED4-76A1-4960-8298-A175CCB6D9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edf825-ae8c-44e1-8e58-2d3ce68ec16c"/>
    <ds:schemaRef ds:uri="21106c98-ebfd-4a47-9f00-76a61a333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4704</TotalTime>
  <Words>2147</Words>
  <Application>Microsoft Office PowerPoint</Application>
  <PresentationFormat>On-screen Show (4:3)</PresentationFormat>
  <Paragraphs>177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Wingdings</vt:lpstr>
      <vt:lpstr>Office Theme</vt:lpstr>
      <vt:lpstr>Year 6: Circulatory System Knowledge Mat</vt:lpstr>
      <vt:lpstr>Year 6: Animal Classification Knowledge Mat</vt:lpstr>
      <vt:lpstr>Year 6: Electricity Knowledge Mat</vt:lpstr>
      <vt:lpstr>Year 6: Light Knowledge Mat</vt:lpstr>
      <vt:lpstr>Year 6: Evolution &amp; Inheritance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Devina Shryane</cp:lastModifiedBy>
  <cp:revision>321</cp:revision>
  <dcterms:created xsi:type="dcterms:W3CDTF">2018-11-22T20:08:20Z</dcterms:created>
  <dcterms:modified xsi:type="dcterms:W3CDTF">2023-10-02T12:36:07Z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0x010100BE40D3DD4D02A244AB1BF5FC98CC7297</vt:lpwstr>
  </property>
  <property fmtid="{D5CDD505-2E9C-101B-9397-08002B2CF9AE}" pid="3" name="Order">
    <vt:r8>1736400</vt:r8>
  </property>
  <property fmtid="{D5CDD505-2E9C-101B-9397-08002B2CF9AE}" pid="4" name="MediaServiceImageTags">
    <vt:lpwstr/>
  </property>
</Properties>
</file>