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1761" r:id="rId5"/>
    <p:sldId id="1784" r:id="rId6"/>
    <p:sldId id="1787" r:id="rId7"/>
    <p:sldId id="1768" r:id="rId8"/>
    <p:sldId id="1769" r:id="rId9"/>
    <p:sldId id="1782" r:id="rId10"/>
    <p:sldId id="1786"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E8F4E9"/>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7" d="100"/>
          <a:sy n="67" d="100"/>
        </p:scale>
        <p:origin x="1284"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vina Shryane" userId="6990cb02-8000-4350-8b62-40cedb7a5f09" providerId="ADAL" clId="{CF54A8C1-C217-4B12-BC95-68BD9F466B47}"/>
    <pc:docChg chg="delSld">
      <pc:chgData name="Devina Shryane" userId="6990cb02-8000-4350-8b62-40cedb7a5f09" providerId="ADAL" clId="{CF54A8C1-C217-4B12-BC95-68BD9F466B47}" dt="2023-10-02T12:38:27.769" v="6" actId="2696"/>
      <pc:docMkLst>
        <pc:docMk/>
      </pc:docMkLst>
      <pc:sldChg chg="del">
        <pc:chgData name="Devina Shryane" userId="6990cb02-8000-4350-8b62-40cedb7a5f09" providerId="ADAL" clId="{CF54A8C1-C217-4B12-BC95-68BD9F466B47}" dt="2023-10-02T12:37:54.494" v="0" actId="2696"/>
        <pc:sldMkLst>
          <pc:docMk/>
          <pc:sldMk cId="0" sldId="1759"/>
        </pc:sldMkLst>
      </pc:sldChg>
      <pc:sldChg chg="del">
        <pc:chgData name="Devina Shryane" userId="6990cb02-8000-4350-8b62-40cedb7a5f09" providerId="ADAL" clId="{CF54A8C1-C217-4B12-BC95-68BD9F466B47}" dt="2023-10-02T12:37:54.494" v="0" actId="2696"/>
        <pc:sldMkLst>
          <pc:docMk/>
          <pc:sldMk cId="0" sldId="1760"/>
        </pc:sldMkLst>
      </pc:sldChg>
      <pc:sldChg chg="del">
        <pc:chgData name="Devina Shryane" userId="6990cb02-8000-4350-8b62-40cedb7a5f09" providerId="ADAL" clId="{CF54A8C1-C217-4B12-BC95-68BD9F466B47}" dt="2023-10-02T12:37:54.494" v="0" actId="2696"/>
        <pc:sldMkLst>
          <pc:docMk/>
          <pc:sldMk cId="0" sldId="1762"/>
        </pc:sldMkLst>
      </pc:sldChg>
      <pc:sldChg chg="del">
        <pc:chgData name="Devina Shryane" userId="6990cb02-8000-4350-8b62-40cedb7a5f09" providerId="ADAL" clId="{CF54A8C1-C217-4B12-BC95-68BD9F466B47}" dt="2023-10-02T12:38:00.347" v="1" actId="2696"/>
        <pc:sldMkLst>
          <pc:docMk/>
          <pc:sldMk cId="0" sldId="1763"/>
        </pc:sldMkLst>
      </pc:sldChg>
      <pc:sldChg chg="del">
        <pc:chgData name="Devina Shryane" userId="6990cb02-8000-4350-8b62-40cedb7a5f09" providerId="ADAL" clId="{CF54A8C1-C217-4B12-BC95-68BD9F466B47}" dt="2023-10-02T12:38:00.347" v="1" actId="2696"/>
        <pc:sldMkLst>
          <pc:docMk/>
          <pc:sldMk cId="0" sldId="1764"/>
        </pc:sldMkLst>
      </pc:sldChg>
      <pc:sldChg chg="del">
        <pc:chgData name="Devina Shryane" userId="6990cb02-8000-4350-8b62-40cedb7a5f09" providerId="ADAL" clId="{CF54A8C1-C217-4B12-BC95-68BD9F466B47}" dt="2023-10-02T12:38:05.773" v="2" actId="2696"/>
        <pc:sldMkLst>
          <pc:docMk/>
          <pc:sldMk cId="0" sldId="1765"/>
        </pc:sldMkLst>
      </pc:sldChg>
      <pc:sldChg chg="del">
        <pc:chgData name="Devina Shryane" userId="6990cb02-8000-4350-8b62-40cedb7a5f09" providerId="ADAL" clId="{CF54A8C1-C217-4B12-BC95-68BD9F466B47}" dt="2023-10-02T12:38:05.773" v="2" actId="2696"/>
        <pc:sldMkLst>
          <pc:docMk/>
          <pc:sldMk cId="0" sldId="1766"/>
        </pc:sldMkLst>
      </pc:sldChg>
      <pc:sldChg chg="del">
        <pc:chgData name="Devina Shryane" userId="6990cb02-8000-4350-8b62-40cedb7a5f09" providerId="ADAL" clId="{CF54A8C1-C217-4B12-BC95-68BD9F466B47}" dt="2023-10-02T12:38:05.773" v="2" actId="2696"/>
        <pc:sldMkLst>
          <pc:docMk/>
          <pc:sldMk cId="0" sldId="1767"/>
        </pc:sldMkLst>
      </pc:sldChg>
      <pc:sldChg chg="del">
        <pc:chgData name="Devina Shryane" userId="6990cb02-8000-4350-8b62-40cedb7a5f09" providerId="ADAL" clId="{CF54A8C1-C217-4B12-BC95-68BD9F466B47}" dt="2023-10-02T12:38:12.168" v="3" actId="2696"/>
        <pc:sldMkLst>
          <pc:docMk/>
          <pc:sldMk cId="0" sldId="1770"/>
        </pc:sldMkLst>
      </pc:sldChg>
      <pc:sldChg chg="del">
        <pc:chgData name="Devina Shryane" userId="6990cb02-8000-4350-8b62-40cedb7a5f09" providerId="ADAL" clId="{CF54A8C1-C217-4B12-BC95-68BD9F466B47}" dt="2023-10-02T12:38:27.769" v="6" actId="2696"/>
        <pc:sldMkLst>
          <pc:docMk/>
          <pc:sldMk cId="0" sldId="1771"/>
        </pc:sldMkLst>
      </pc:sldChg>
      <pc:sldChg chg="del">
        <pc:chgData name="Devina Shryane" userId="6990cb02-8000-4350-8b62-40cedb7a5f09" providerId="ADAL" clId="{CF54A8C1-C217-4B12-BC95-68BD9F466B47}" dt="2023-10-02T12:38:20.371" v="4" actId="2696"/>
        <pc:sldMkLst>
          <pc:docMk/>
          <pc:sldMk cId="0" sldId="1772"/>
        </pc:sldMkLst>
      </pc:sldChg>
      <pc:sldChg chg="del">
        <pc:chgData name="Devina Shryane" userId="6990cb02-8000-4350-8b62-40cedb7a5f09" providerId="ADAL" clId="{CF54A8C1-C217-4B12-BC95-68BD9F466B47}" dt="2023-10-02T12:38:20.371" v="4" actId="2696"/>
        <pc:sldMkLst>
          <pc:docMk/>
          <pc:sldMk cId="0" sldId="1773"/>
        </pc:sldMkLst>
      </pc:sldChg>
      <pc:sldChg chg="del">
        <pc:chgData name="Devina Shryane" userId="6990cb02-8000-4350-8b62-40cedb7a5f09" providerId="ADAL" clId="{CF54A8C1-C217-4B12-BC95-68BD9F466B47}" dt="2023-10-02T12:38:24.489" v="5" actId="2696"/>
        <pc:sldMkLst>
          <pc:docMk/>
          <pc:sldMk cId="0" sldId="1774"/>
        </pc:sldMkLst>
      </pc:sldChg>
      <pc:sldChg chg="del">
        <pc:chgData name="Devina Shryane" userId="6990cb02-8000-4350-8b62-40cedb7a5f09" providerId="ADAL" clId="{CF54A8C1-C217-4B12-BC95-68BD9F466B47}" dt="2023-10-02T12:38:24.489" v="5" actId="2696"/>
        <pc:sldMkLst>
          <pc:docMk/>
          <pc:sldMk cId="0" sldId="1775"/>
        </pc:sldMkLst>
      </pc:sldChg>
      <pc:sldChg chg="del">
        <pc:chgData name="Devina Shryane" userId="6990cb02-8000-4350-8b62-40cedb7a5f09" providerId="ADAL" clId="{CF54A8C1-C217-4B12-BC95-68BD9F466B47}" dt="2023-10-02T12:38:20.371" v="4" actId="2696"/>
        <pc:sldMkLst>
          <pc:docMk/>
          <pc:sldMk cId="0" sldId="1776"/>
        </pc:sldMkLst>
      </pc:sldChg>
      <pc:sldChg chg="del">
        <pc:chgData name="Devina Shryane" userId="6990cb02-8000-4350-8b62-40cedb7a5f09" providerId="ADAL" clId="{CF54A8C1-C217-4B12-BC95-68BD9F466B47}" dt="2023-10-02T12:38:00.347" v="1" actId="2696"/>
        <pc:sldMkLst>
          <pc:docMk/>
          <pc:sldMk cId="0" sldId="1777"/>
        </pc:sldMkLst>
      </pc:sldChg>
      <pc:sldChg chg="del">
        <pc:chgData name="Devina Shryane" userId="6990cb02-8000-4350-8b62-40cedb7a5f09" providerId="ADAL" clId="{CF54A8C1-C217-4B12-BC95-68BD9F466B47}" dt="2023-10-02T12:38:20.371" v="4" actId="2696"/>
        <pc:sldMkLst>
          <pc:docMk/>
          <pc:sldMk cId="0" sldId="1778"/>
        </pc:sldMkLst>
      </pc:sldChg>
      <pc:sldChg chg="del">
        <pc:chgData name="Devina Shryane" userId="6990cb02-8000-4350-8b62-40cedb7a5f09" providerId="ADAL" clId="{CF54A8C1-C217-4B12-BC95-68BD9F466B47}" dt="2023-10-02T12:37:54.494" v="0" actId="2696"/>
        <pc:sldMkLst>
          <pc:docMk/>
          <pc:sldMk cId="3407493054" sldId="1779"/>
        </pc:sldMkLst>
      </pc:sldChg>
      <pc:sldChg chg="del">
        <pc:chgData name="Devina Shryane" userId="6990cb02-8000-4350-8b62-40cedb7a5f09" providerId="ADAL" clId="{CF54A8C1-C217-4B12-BC95-68BD9F466B47}" dt="2023-10-02T12:38:00.347" v="1" actId="2696"/>
        <pc:sldMkLst>
          <pc:docMk/>
          <pc:sldMk cId="1088812572" sldId="1780"/>
        </pc:sldMkLst>
      </pc:sldChg>
      <pc:sldChg chg="del">
        <pc:chgData name="Devina Shryane" userId="6990cb02-8000-4350-8b62-40cedb7a5f09" providerId="ADAL" clId="{CF54A8C1-C217-4B12-BC95-68BD9F466B47}" dt="2023-10-02T12:38:05.773" v="2" actId="2696"/>
        <pc:sldMkLst>
          <pc:docMk/>
          <pc:sldMk cId="3187630178" sldId="1781"/>
        </pc:sldMkLst>
      </pc:sldChg>
      <pc:sldChg chg="del">
        <pc:chgData name="Devina Shryane" userId="6990cb02-8000-4350-8b62-40cedb7a5f09" providerId="ADAL" clId="{CF54A8C1-C217-4B12-BC95-68BD9F466B47}" dt="2023-10-02T12:38:24.489" v="5" actId="2696"/>
        <pc:sldMkLst>
          <pc:docMk/>
          <pc:sldMk cId="2050979612" sldId="17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10/2/2023</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altLang="en-US" dirty="0">
              <a:latin typeface="Calibri" panose="020F050202020403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822CA93-F4EA-4581-9A60-0C42B300E616}" type="slidenum">
              <a:rPr altLang="en-US" smtClean="0">
                <a:solidFill>
                  <a:srgbClr val="000000"/>
                </a:solidFill>
              </a:rPr>
              <a:pPr fontAlgn="base">
                <a:spcBef>
                  <a:spcPct val="0"/>
                </a:spcBef>
                <a:spcAft>
                  <a:spcPct val="0"/>
                </a:spcAft>
              </a:pPr>
              <a:t>6</a:t>
            </a:fld>
            <a:endParaRPr altLang="en-US" dirty="0">
              <a:solidFill>
                <a:srgbClr val="000000"/>
              </a:solidFill>
            </a:endParaRPr>
          </a:p>
        </p:txBody>
      </p:sp>
    </p:spTree>
    <p:extLst>
      <p:ext uri="{BB962C8B-B14F-4D97-AF65-F5344CB8AC3E}">
        <p14:creationId xmlns:p14="http://schemas.microsoft.com/office/powerpoint/2010/main" val="273570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altLang="en-US" dirty="0">
              <a:latin typeface="Calibri" panose="020F050202020403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lvl1pPr defTabSz="457200">
              <a:defRPr>
                <a:solidFill>
                  <a:schemeClr val="tx1"/>
                </a:solidFill>
                <a:latin typeface="Calibri" panose="020F0502020204030204" pitchFamily="34" charset="0"/>
              </a:defRPr>
            </a:lvl1pPr>
            <a:lvl2pPr marL="742950" indent="-285750" defTabSz="457200">
              <a:defRPr>
                <a:solidFill>
                  <a:schemeClr val="tx1"/>
                </a:solidFill>
                <a:latin typeface="Calibri" panose="020F0502020204030204" pitchFamily="34" charset="0"/>
              </a:defRPr>
            </a:lvl2pPr>
            <a:lvl3pPr marL="1143000" indent="-228600" defTabSz="457200">
              <a:defRPr>
                <a:solidFill>
                  <a:schemeClr val="tx1"/>
                </a:solidFill>
                <a:latin typeface="Calibri" panose="020F0502020204030204" pitchFamily="34" charset="0"/>
              </a:defRPr>
            </a:lvl3pPr>
            <a:lvl4pPr marL="1600200" indent="-228600" defTabSz="457200">
              <a:defRPr>
                <a:solidFill>
                  <a:schemeClr val="tx1"/>
                </a:solidFill>
                <a:latin typeface="Calibri" panose="020F0502020204030204" pitchFamily="34" charset="0"/>
              </a:defRPr>
            </a:lvl4pPr>
            <a:lvl5pPr marL="2057400" indent="-228600" defTabSz="4572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822CA93-F4EA-4581-9A60-0C42B300E616}" type="slidenum">
              <a:rPr altLang="en-US" smtClean="0">
                <a:solidFill>
                  <a:srgbClr val="000000"/>
                </a:solidFill>
              </a:rPr>
              <a:pPr fontAlgn="base">
                <a:spcBef>
                  <a:spcPct val="0"/>
                </a:spcBef>
                <a:spcAft>
                  <a:spcPct val="0"/>
                </a:spcAft>
              </a:pPr>
              <a:t>7</a:t>
            </a:fld>
            <a:endParaRPr altLang="en-US" dirty="0">
              <a:solidFill>
                <a:srgbClr val="000000"/>
              </a:solidFill>
            </a:endParaRPr>
          </a:p>
        </p:txBody>
      </p:sp>
    </p:spTree>
    <p:extLst>
      <p:ext uri="{BB962C8B-B14F-4D97-AF65-F5344CB8AC3E}">
        <p14:creationId xmlns:p14="http://schemas.microsoft.com/office/powerpoint/2010/main" val="34085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10/2/2023</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10/2/2023</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10/2/2023</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noGrp="1" noChangeArrowheads="1"/>
          </p:cNvSpPr>
          <p:nvPr>
            <p:ph type="title"/>
          </p:nvPr>
        </p:nvSpPr>
        <p:spPr>
          <a:xfrm>
            <a:off x="628650" y="139700"/>
            <a:ext cx="7886700" cy="492125"/>
          </a:xfrm>
        </p:spPr>
        <p:txBody>
          <a:bodyPr anchorCtr="1"/>
          <a:lstStyle/>
          <a:p>
            <a:pPr algn="ctr" eaLnBrk="1" hangingPunct="1"/>
            <a:r>
              <a:rPr lang="en-GB" altLang="en-US" sz="3200" b="1" dirty="0">
                <a:solidFill>
                  <a:srgbClr val="7FC184"/>
                </a:solidFill>
                <a:latin typeface="Century Gothic" panose="020B0502020202020204" pitchFamily="34" charset="0"/>
              </a:rPr>
              <a:t>Year 4: Water Cycle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3641819815"/>
              </p:ext>
            </p:extLst>
          </p:nvPr>
        </p:nvGraphicFramePr>
        <p:xfrm>
          <a:off x="242888" y="754063"/>
          <a:ext cx="8658226" cy="5600527"/>
        </p:xfrm>
        <a:graphic>
          <a:graphicData uri="http://schemas.openxmlformats.org/drawingml/2006/table">
            <a:tbl>
              <a:tblPr firstRow="1" bandRow="1">
                <a:effectLst/>
                <a:tableStyleId>{5C22544A-7EE6-4342-B048-85BDC9FD1C3A}</a:tableStyleId>
              </a:tblPr>
              <a:tblGrid>
                <a:gridCol w="1380296">
                  <a:extLst>
                    <a:ext uri="{9D8B030D-6E8A-4147-A177-3AD203B41FA5}">
                      <a16:colId xmlns:a16="http://schemas.microsoft.com/office/drawing/2014/main" val="20000"/>
                    </a:ext>
                  </a:extLst>
                </a:gridCol>
                <a:gridCol w="2000049">
                  <a:extLst>
                    <a:ext uri="{9D8B030D-6E8A-4147-A177-3AD203B41FA5}">
                      <a16:colId xmlns:a16="http://schemas.microsoft.com/office/drawing/2014/main" val="20001"/>
                    </a:ext>
                  </a:extLst>
                </a:gridCol>
                <a:gridCol w="382030">
                  <a:extLst>
                    <a:ext uri="{9D8B030D-6E8A-4147-A177-3AD203B41FA5}">
                      <a16:colId xmlns:a16="http://schemas.microsoft.com/office/drawing/2014/main" val="20002"/>
                    </a:ext>
                  </a:extLst>
                </a:gridCol>
                <a:gridCol w="2105026">
                  <a:extLst>
                    <a:ext uri="{9D8B030D-6E8A-4147-A177-3AD203B41FA5}">
                      <a16:colId xmlns:a16="http://schemas.microsoft.com/office/drawing/2014/main" val="20003"/>
                    </a:ext>
                  </a:extLst>
                </a:gridCol>
                <a:gridCol w="495300">
                  <a:extLst>
                    <a:ext uri="{9D8B030D-6E8A-4147-A177-3AD203B41FA5}">
                      <a16:colId xmlns:a16="http://schemas.microsoft.com/office/drawing/2014/main" val="20004"/>
                    </a:ext>
                  </a:extLst>
                </a:gridCol>
                <a:gridCol w="2295525">
                  <a:extLst>
                    <a:ext uri="{9D8B030D-6E8A-4147-A177-3AD203B41FA5}">
                      <a16:colId xmlns:a16="http://schemas.microsoft.com/office/drawing/2014/main" val="20005"/>
                    </a:ext>
                  </a:extLst>
                </a:gridCol>
              </a:tblGrid>
              <a:tr h="640209">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Stages of the water cycle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gridSpan="2">
                  <a:txBody>
                    <a:bodyPr/>
                    <a:lstStyle/>
                    <a:p>
                      <a:pPr lvl="0" algn="ctr"/>
                      <a:r>
                        <a:rPr lang="en-GB" sz="1800" dirty="0">
                          <a:solidFill>
                            <a:srgbClr val="7FC184"/>
                          </a:solidFill>
                          <a:latin typeface="Century Gothic" pitchFamily="34"/>
                        </a:rPr>
                        <a:t>Sticky Knowledge  about water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hMerge="1">
                  <a:txBody>
                    <a:bodyPr/>
                    <a:lstStyle/>
                    <a:p>
                      <a:endParaRPr lang="en-GB"/>
                    </a:p>
                  </a:txBody>
                  <a:tcPr/>
                </a:tc>
                <a:extLst>
                  <a:ext uri="{0D108BD9-81ED-4DB2-BD59-A6C34878D82A}">
                    <a16:rowId xmlns:a16="http://schemas.microsoft.com/office/drawing/2014/main" val="10000"/>
                  </a:ext>
                </a:extLst>
              </a:tr>
              <a:tr h="426814">
                <a:tc>
                  <a:txBody>
                    <a:bodyPr/>
                    <a:lstStyle/>
                    <a:p>
                      <a:pPr lvl="0"/>
                      <a:r>
                        <a:rPr lang="en-GB" sz="1400" b="1" dirty="0">
                          <a:solidFill>
                            <a:srgbClr val="7FC184"/>
                          </a:solidFill>
                          <a:latin typeface="Century Gothic" pitchFamily="34"/>
                        </a:rPr>
                        <a:t>water vapour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itchFamily="34"/>
                        </a:rPr>
                        <a:t>Water that is in the form of gas.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1</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The sun heats up rivers, lakes and the sea.</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400" b="1" dirty="0">
                          <a:solidFill>
                            <a:schemeClr val="tx1"/>
                          </a:solidFill>
                          <a:latin typeface="Century Gothic" pitchFamily="34"/>
                        </a:rPr>
                        <a:t>1</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2">
                  <a:txBody>
                    <a:bodyPr/>
                    <a:lstStyle/>
                    <a:p>
                      <a:pPr lvl="0"/>
                      <a:r>
                        <a:rPr lang="en-GB" sz="1100" b="0" i="0" u="none" strike="noStrike" kern="1200" dirty="0">
                          <a:solidFill>
                            <a:schemeClr val="tx1"/>
                          </a:solidFill>
                          <a:effectLst/>
                          <a:latin typeface="Century Gothic" panose="020B0502020202020204" pitchFamily="34" charset="0"/>
                          <a:ea typeface="+mn-ea"/>
                          <a:cs typeface="+mn-cs"/>
                        </a:rPr>
                        <a:t>Water can exist in three forms: liquid (water), solid (ice) or gas (water vapour).</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1"/>
                  </a:ext>
                </a:extLst>
              </a:tr>
              <a:tr h="167667">
                <a:tc rowSpan="2">
                  <a:txBody>
                    <a:bodyPr/>
                    <a:lstStyle/>
                    <a:p>
                      <a:pPr lvl="0"/>
                      <a:r>
                        <a:rPr lang="en-GB" sz="1400" b="1" dirty="0">
                          <a:solidFill>
                            <a:srgbClr val="7FC184"/>
                          </a:solidFill>
                          <a:latin typeface="Century Gothic" pitchFamily="34"/>
                        </a:rPr>
                        <a:t>condensation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itchFamily="34"/>
                        </a:rPr>
                        <a:t>When water vapour that is around us changes from a gas back to liquid.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400" b="1" dirty="0">
                          <a:solidFill>
                            <a:schemeClr val="tx1"/>
                          </a:solidFill>
                          <a:latin typeface="Century Gothic" pitchFamily="34"/>
                        </a:rPr>
                        <a:t>2</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r>
                        <a:rPr lang="en-GB" sz="1100" dirty="0">
                          <a:solidFill>
                            <a:schemeClr val="tx1"/>
                          </a:solidFill>
                          <a:latin typeface="Century Gothic" panose="020B0502020202020204" pitchFamily="34" charset="0"/>
                        </a:rPr>
                        <a:t>Water evaporates into the air. This is called water vapour.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42681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lvl="0" algn="ctr"/>
                      <a:r>
                        <a:rPr lang="en-GB" sz="1400" b="1" dirty="0">
                          <a:solidFill>
                            <a:schemeClr val="tx1"/>
                          </a:solidFill>
                          <a:latin typeface="Century Gothic" pitchFamily="34"/>
                        </a:rPr>
                        <a:t>2</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a:txBody>
                    <a:bodyPr/>
                    <a:lstStyle/>
                    <a:p>
                      <a:pPr lvl="0"/>
                      <a:r>
                        <a:rPr lang="en-GB" sz="1100" b="0" i="0" u="none" strike="noStrike" kern="1200" dirty="0">
                          <a:solidFill>
                            <a:schemeClr val="tx1"/>
                          </a:solidFill>
                          <a:effectLst/>
                          <a:latin typeface="Century Gothic" panose="020B0502020202020204" pitchFamily="34" charset="0"/>
                          <a:ea typeface="+mn-ea"/>
                          <a:cs typeface="+mn-cs"/>
                        </a:rPr>
                        <a:t>About 70% of Earth is covered in water.</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594481">
                <a:tc>
                  <a:txBody>
                    <a:bodyPr/>
                    <a:lstStyle/>
                    <a:p>
                      <a:pPr lvl="0"/>
                      <a:r>
                        <a:rPr lang="en-GB" sz="1400" b="1" dirty="0">
                          <a:solidFill>
                            <a:srgbClr val="7FC184"/>
                          </a:solidFill>
                          <a:latin typeface="Century Gothic" pitchFamily="34"/>
                        </a:rPr>
                        <a:t>precipitation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itchFamily="34"/>
                        </a:rPr>
                        <a:t>Any watery substance such as rain, water, snow, hail or sleet that falls to Earth.</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3</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The water vapour rises, cools and condenses to water in the form of clouds.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3</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a:txBody>
                    <a:bodyPr/>
                    <a:lstStyle/>
                    <a:p>
                      <a:pPr lvl="0"/>
                      <a:r>
                        <a:rPr lang="en-GB" sz="1100" b="0" i="0" u="none" strike="noStrike" kern="1200" dirty="0">
                          <a:solidFill>
                            <a:schemeClr val="tx1"/>
                          </a:solidFill>
                          <a:effectLst/>
                          <a:latin typeface="Century Gothic" panose="020B0502020202020204" pitchFamily="34" charset="0"/>
                          <a:ea typeface="+mn-ea"/>
                          <a:cs typeface="+mn-cs"/>
                        </a:rPr>
                        <a:t>There are underground reservoirs called aquifers.</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384022">
                <a:tc>
                  <a:txBody>
                    <a:bodyPr/>
                    <a:lstStyle/>
                    <a:p>
                      <a:r>
                        <a:rPr lang="en-GB" sz="1400" b="1" dirty="0">
                          <a:solidFill>
                            <a:srgbClr val="7FC184"/>
                          </a:solidFill>
                          <a:latin typeface="Century Gothic" pitchFamily="34"/>
                        </a:rPr>
                        <a:t>evaporation</a:t>
                      </a:r>
                      <a:endParaRPr lang="en-GB" sz="1800" dirty="0">
                        <a:solidFill>
                          <a:srgbClr val="7FC184"/>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a:solidFill>
                            <a:schemeClr val="tx1"/>
                          </a:solidFill>
                          <a:latin typeface="Century Gothic" pitchFamily="34"/>
                        </a:rPr>
                        <a:t>When liquid changes into gas, usually when it heats up.</a:t>
                      </a:r>
                      <a:endParaRPr lang="en-GB" sz="9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400" b="1" dirty="0">
                          <a:solidFill>
                            <a:schemeClr val="tx1"/>
                          </a:solidFill>
                          <a:latin typeface="Century Gothic" pitchFamily="34"/>
                        </a:rPr>
                        <a:t>4</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r>
                        <a:rPr lang="en-GB" sz="1100" dirty="0">
                          <a:solidFill>
                            <a:schemeClr val="tx1"/>
                          </a:solidFill>
                          <a:latin typeface="Century Gothic" panose="020B0502020202020204" pitchFamily="34" charset="0"/>
                        </a:rPr>
                        <a:t>The droplets in the clouds become too heavy and fall as rain, snow or hail.</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lvl="0" algn="ctr"/>
                      <a:r>
                        <a:rPr lang="en-GB" sz="1400" b="1" dirty="0">
                          <a:solidFill>
                            <a:schemeClr val="tx1"/>
                          </a:solidFill>
                          <a:latin typeface="Century Gothic" pitchFamily="34"/>
                        </a:rPr>
                        <a:t>4</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3">
                  <a:txBody>
                    <a:bodyPr/>
                    <a:lstStyle/>
                    <a:p>
                      <a:pPr lvl="0"/>
                      <a:r>
                        <a:rPr lang="en-GB" sz="1100" b="0" i="0" u="none" strike="noStrike" kern="1200" dirty="0">
                          <a:solidFill>
                            <a:schemeClr val="tx1"/>
                          </a:solidFill>
                          <a:effectLst/>
                          <a:latin typeface="Century Gothic" panose="020B0502020202020204" pitchFamily="34" charset="0"/>
                          <a:ea typeface="+mn-ea"/>
                          <a:cs typeface="+mn-cs"/>
                        </a:rPr>
                        <a:t>Some water in the ground may stay there for thousands of years.</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210459">
                <a:tc rowSpan="2">
                  <a:txBody>
                    <a:bodyPr/>
                    <a:lstStyle/>
                    <a:p>
                      <a:r>
                        <a:rPr lang="en-GB" sz="1400" b="1" dirty="0">
                          <a:solidFill>
                            <a:srgbClr val="7FC184"/>
                          </a:solidFill>
                          <a:latin typeface="Century Gothic" pitchFamily="34"/>
                        </a:rPr>
                        <a:t>substance</a:t>
                      </a:r>
                      <a:endParaRPr lang="en-GB" sz="1800" dirty="0">
                        <a:solidFill>
                          <a:srgbClr val="7FC184"/>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dirty="0">
                          <a:solidFill>
                            <a:schemeClr val="tx1"/>
                          </a:solidFill>
                          <a:latin typeface="Century Gothic" pitchFamily="34"/>
                        </a:rPr>
                        <a:t>Any solid, liquid, powder or gas is a substance.</a:t>
                      </a:r>
                      <a:endParaRPr lang="en-GB" sz="9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155384">
                <a:tc vMerge="1">
                  <a:txBody>
                    <a:bodyPr/>
                    <a:lstStyle/>
                    <a:p>
                      <a:endParaRPr lang="en-GB"/>
                    </a:p>
                  </a:txBody>
                  <a:tcPr/>
                </a:tc>
                <a:tc vMerge="1">
                  <a:txBody>
                    <a:bodyPr/>
                    <a:lstStyle/>
                    <a:p>
                      <a:endParaRPr lang="en-GB"/>
                    </a:p>
                  </a:txBody>
                  <a:tcPr/>
                </a:tc>
                <a:tc rowSpan="2">
                  <a:txBody>
                    <a:bodyPr/>
                    <a:lstStyle/>
                    <a:p>
                      <a:pPr lvl="0" algn="ctr"/>
                      <a:r>
                        <a:rPr lang="en-GB" sz="1400" b="1" dirty="0">
                          <a:solidFill>
                            <a:schemeClr val="tx1"/>
                          </a:solidFill>
                          <a:latin typeface="Century Gothic" pitchFamily="34"/>
                        </a:rPr>
                        <a:t>5</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r>
                        <a:rPr lang="en-GB" sz="1100" dirty="0">
                          <a:solidFill>
                            <a:schemeClr val="tx1"/>
                          </a:solidFill>
                          <a:latin typeface="Century Gothic" panose="020B0502020202020204" pitchFamily="34" charset="0"/>
                        </a:rPr>
                        <a:t>The rain, snow or hail is then collected in rivers that run off to the sea.</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439097">
                <a:tc>
                  <a:txBody>
                    <a:bodyPr/>
                    <a:lstStyle/>
                    <a:p>
                      <a:pPr lvl="0"/>
                      <a:r>
                        <a:rPr lang="en-GB" sz="1400" b="1" dirty="0">
                          <a:solidFill>
                            <a:srgbClr val="7FC184"/>
                          </a:solidFill>
                          <a:latin typeface="Century Gothic" pitchFamily="34"/>
                        </a:rPr>
                        <a:t>matter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dirty="0">
                          <a:solidFill>
                            <a:schemeClr val="tx1"/>
                          </a:solidFill>
                          <a:latin typeface="Century Gothic" pitchFamily="34"/>
                        </a:rPr>
                        <a:t>Any solid, liquid or gas that exists in the universe.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c rowSpan="2">
                  <a:txBody>
                    <a:bodyPr/>
                    <a:lstStyle/>
                    <a:p>
                      <a:pPr lvl="0" algn="ctr"/>
                      <a:r>
                        <a:rPr lang="en-GB" sz="1400" b="1" dirty="0">
                          <a:solidFill>
                            <a:schemeClr val="tx1"/>
                          </a:solidFill>
                          <a:latin typeface="Century Gothic" pitchFamily="34"/>
                        </a:rPr>
                        <a:t>5</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2">
                  <a:txBody>
                    <a:bodyPr/>
                    <a:lstStyle/>
                    <a:p>
                      <a:pPr lvl="0"/>
                      <a:r>
                        <a:rPr lang="en-GB" sz="1100" b="0" i="0" u="none" strike="noStrike" kern="1200" dirty="0">
                          <a:solidFill>
                            <a:schemeClr val="tx1"/>
                          </a:solidFill>
                          <a:effectLst/>
                          <a:latin typeface="Century Gothic" panose="020B0502020202020204" pitchFamily="34" charset="0"/>
                          <a:ea typeface="+mn-ea"/>
                          <a:cs typeface="+mn-cs"/>
                        </a:rPr>
                        <a:t>Water can be used to create electricity through a hydro-electric power station.</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224958">
                <a:tc rowSpan="2">
                  <a:txBody>
                    <a:bodyPr/>
                    <a:lstStyle/>
                    <a:p>
                      <a:pPr lvl="0"/>
                      <a:r>
                        <a:rPr lang="en-GB" sz="1400" b="1" dirty="0">
                          <a:solidFill>
                            <a:srgbClr val="7FC184"/>
                          </a:solidFill>
                          <a:latin typeface="Century Gothic" pitchFamily="34"/>
                        </a:rPr>
                        <a:t>lava</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dirty="0">
                          <a:solidFill>
                            <a:schemeClr val="tx1"/>
                          </a:solidFill>
                          <a:latin typeface="Century Gothic" pitchFamily="34"/>
                        </a:rPr>
                        <a:t>Very hot liquid that comes out of a volcano.</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lvl="0" algn="ctr"/>
                      <a:r>
                        <a:rPr lang="en-GB" sz="1400" b="1" dirty="0">
                          <a:solidFill>
                            <a:schemeClr val="tx1"/>
                          </a:solidFill>
                          <a:latin typeface="Century Gothic" pitchFamily="34"/>
                        </a:rPr>
                        <a:t>6</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r>
                        <a:rPr lang="en-GB" sz="1100" dirty="0">
                          <a:solidFill>
                            <a:schemeClr val="tx1"/>
                          </a:solidFill>
                          <a:latin typeface="Century Gothic" panose="020B0502020202020204" pitchFamily="34" charset="0"/>
                        </a:rPr>
                        <a:t>The cycle starts again.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9"/>
                  </a:ext>
                </a:extLst>
              </a:tr>
              <a:tr h="14088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lvl="0" algn="ctr"/>
                      <a:r>
                        <a:rPr lang="en-GB" sz="1400" b="1" dirty="0">
                          <a:solidFill>
                            <a:schemeClr val="tx1"/>
                          </a:solidFill>
                          <a:latin typeface="Century Gothic" pitchFamily="34"/>
                        </a:rPr>
                        <a:t>6</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3">
                  <a:txBody>
                    <a:bodyPr/>
                    <a:lstStyle/>
                    <a:p>
                      <a:pPr lvl="0"/>
                      <a:r>
                        <a:rPr lang="en-GB" sz="1100" b="0" i="0" u="none" strike="noStrike" kern="1200" dirty="0">
                          <a:solidFill>
                            <a:schemeClr val="tx1"/>
                          </a:solidFill>
                          <a:effectLst/>
                          <a:latin typeface="Century Gothic" panose="020B0502020202020204" pitchFamily="34" charset="0"/>
                          <a:ea typeface="+mn-ea"/>
                          <a:cs typeface="+mn-cs"/>
                        </a:rPr>
                        <a:t>The Nile is 4132 miles long, making it the longest river in the world.</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0"/>
                  </a:ext>
                </a:extLst>
              </a:tr>
              <a:tr h="71144">
                <a:tc rowSpan="2">
                  <a:txBody>
                    <a:bodyPr/>
                    <a:lstStyle/>
                    <a:p>
                      <a:pPr lvl="0"/>
                      <a:r>
                        <a:rPr lang="en-GB" sz="1400" b="1" dirty="0">
                          <a:solidFill>
                            <a:srgbClr val="7FC184"/>
                          </a:solidFill>
                          <a:latin typeface="Century Gothic" pitchFamily="34"/>
                        </a:rPr>
                        <a:t>solid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dirty="0">
                          <a:solidFill>
                            <a:schemeClr val="tx1"/>
                          </a:solidFill>
                          <a:latin typeface="Century Gothic" pitchFamily="34"/>
                        </a:rPr>
                        <a:t>A substance that stays the same shape. Its particles do not move.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tx1"/>
                        </a:solidFill>
                        <a:latin typeface="Century Gothic" pitchFamily="34"/>
                      </a:endParaRPr>
                    </a:p>
                  </a:txBody>
                  <a:tcPr/>
                </a:tc>
                <a:tc vMerge="1">
                  <a:txBody>
                    <a:bodyPr/>
                    <a:lstStyle/>
                    <a:p>
                      <a:endParaRPr lang="en-GB" sz="1100" dirty="0">
                        <a:solidFill>
                          <a:schemeClr val="tx1"/>
                        </a:solidFill>
                        <a:latin typeface="Century Gothic" panose="020B0502020202020204" pitchFamily="34" charset="0"/>
                      </a:endParaRPr>
                    </a:p>
                  </a:txBody>
                  <a:tcPr/>
                </a:tc>
                <a:tc vMerge="1">
                  <a:txBody>
                    <a:bodyPr/>
                    <a:lstStyle/>
                    <a:p>
                      <a:pPr lvl="0" algn="ctr"/>
                      <a:endParaRPr lang="en-GB" sz="1400" b="1" dirty="0">
                        <a:solidFill>
                          <a:schemeClr val="tx1"/>
                        </a:solidFill>
                        <a:latin typeface="Century Gothic" pitchFamily="34"/>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vMerge="1">
                  <a:txBody>
                    <a:bodyPr/>
                    <a:lstStyle/>
                    <a:p>
                      <a:pPr lvl="0"/>
                      <a:endParaRPr lang="en-GB" sz="1100" b="0" dirty="0">
                        <a:solidFill>
                          <a:schemeClr val="tx1"/>
                        </a:solidFill>
                        <a:latin typeface="Century Gothic" panose="020B0502020202020204" pitchFamily="34" charset="0"/>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382452">
                <a:tc vMerge="1">
                  <a:txBody>
                    <a:bodyPr/>
                    <a:lstStyle/>
                    <a:p>
                      <a:endParaRPr lang="en-GB"/>
                    </a:p>
                  </a:txBody>
                  <a:tcPr/>
                </a:tc>
                <a:tc vMerge="1">
                  <a:txBody>
                    <a:bodyPr/>
                    <a:lstStyle/>
                    <a:p>
                      <a:endParaRPr lang="en-GB"/>
                    </a:p>
                  </a:txBody>
                  <a:tcPr/>
                </a:tc>
                <a:tc rowSpan="4" gridSpan="2">
                  <a:txBody>
                    <a:bodyPr/>
                    <a:lstStyle/>
                    <a:p>
                      <a:pPr lvl="0" algn="ctr"/>
                      <a:endParaRPr lang="en-GB" sz="14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hMerge="1">
                  <a:txBody>
                    <a:bodyPr/>
                    <a:lstStyle/>
                    <a:p>
                      <a:endParaRPr lang="en-GB" dirty="0"/>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2"/>
                  </a:ext>
                </a:extLst>
              </a:tr>
              <a:tr h="365844">
                <a:tc>
                  <a:txBody>
                    <a:bodyPr/>
                    <a:lstStyle/>
                    <a:p>
                      <a:pPr lvl="0"/>
                      <a:r>
                        <a:rPr lang="en-GB" sz="1400" b="1" dirty="0">
                          <a:solidFill>
                            <a:srgbClr val="7FC184"/>
                          </a:solidFill>
                          <a:latin typeface="Century Gothic" pitchFamily="34"/>
                        </a:rPr>
                        <a:t>liquid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dirty="0">
                          <a:solidFill>
                            <a:schemeClr val="tx1"/>
                          </a:solidFill>
                          <a:latin typeface="Century Gothic" pitchFamily="34"/>
                        </a:rPr>
                        <a:t>Liquids will flow</a:t>
                      </a:r>
                      <a:r>
                        <a:rPr lang="en-GB" sz="900" baseline="0" dirty="0">
                          <a:solidFill>
                            <a:schemeClr val="tx1"/>
                          </a:solidFill>
                          <a:latin typeface="Century Gothic" pitchFamily="34"/>
                        </a:rPr>
                        <a:t> as they are made </a:t>
                      </a:r>
                      <a:r>
                        <a:rPr lang="en-GB" sz="900" dirty="0">
                          <a:solidFill>
                            <a:schemeClr val="tx1"/>
                          </a:solidFill>
                          <a:latin typeface="Century Gothic" pitchFamily="34"/>
                        </a:rPr>
                        <a:t>up of loosely packed particles.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n-GB"/>
                    </a:p>
                  </a:txBody>
                  <a:tcPr/>
                </a:tc>
                <a:tc hMerge="1" vMerge="1">
                  <a:txBody>
                    <a:bodyPr/>
                    <a:lstStyle/>
                    <a:p>
                      <a:endParaRPr lang="en-GB"/>
                    </a:p>
                  </a:txBody>
                  <a:tcPr/>
                </a:tc>
                <a:tc rowSpan="2">
                  <a:txBody>
                    <a:bodyPr/>
                    <a:lstStyle/>
                    <a:p>
                      <a:pPr lvl="0" algn="ctr"/>
                      <a:r>
                        <a:rPr lang="en-GB" sz="1400" b="1" dirty="0">
                          <a:solidFill>
                            <a:schemeClr val="tx1"/>
                          </a:solidFill>
                          <a:latin typeface="Century Gothic" pitchFamily="34"/>
                        </a:rPr>
                        <a:t>7</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2">
                  <a:txBody>
                    <a:bodyPr/>
                    <a:lstStyle/>
                    <a:p>
                      <a:pPr lvl="0"/>
                      <a:r>
                        <a:rPr lang="en-GB" sz="1100" b="0" i="0" u="none" strike="noStrike" kern="1200" dirty="0">
                          <a:solidFill>
                            <a:schemeClr val="tx1"/>
                          </a:solidFill>
                          <a:effectLst/>
                          <a:latin typeface="Century Gothic" panose="020B0502020202020204" pitchFamily="34" charset="0"/>
                          <a:ea typeface="+mn-ea"/>
                          <a:cs typeface="+mn-cs"/>
                        </a:rPr>
                        <a:t>Humans are made up of about 75% water.</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3"/>
                  </a:ext>
                </a:extLst>
              </a:tr>
              <a:tr h="71144">
                <a:tc rowSpan="2">
                  <a:txBody>
                    <a:bodyPr/>
                    <a:lstStyle/>
                    <a:p>
                      <a:pPr lvl="0"/>
                      <a:r>
                        <a:rPr lang="en-GB" sz="1400" b="1" dirty="0">
                          <a:solidFill>
                            <a:srgbClr val="7FC184"/>
                          </a:solidFill>
                          <a:latin typeface="Century Gothic" pitchFamily="34"/>
                        </a:rPr>
                        <a:t>gas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itchFamily="34"/>
                        </a:rPr>
                        <a:t>Gaseous matter is made up of matter that is so loose it is always moving.</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4"/>
                  </a:ext>
                </a:extLst>
              </a:tr>
              <a:tr h="431883">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lvl="0" algn="ctr"/>
                      <a:r>
                        <a:rPr lang="en-GB" sz="1400" b="1" dirty="0">
                          <a:solidFill>
                            <a:schemeClr val="tx1"/>
                          </a:solidFill>
                          <a:latin typeface="Century Gothic" pitchFamily="34"/>
                        </a:rPr>
                        <a:t>8</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a:txBody>
                    <a:bodyPr/>
                    <a:lstStyle/>
                    <a:p>
                      <a:pPr lvl="0"/>
                      <a:r>
                        <a:rPr lang="en-GB" sz="1100" b="0" i="0" u="none" strike="noStrike" kern="1200" dirty="0">
                          <a:solidFill>
                            <a:schemeClr val="tx1"/>
                          </a:solidFill>
                          <a:effectLst/>
                          <a:latin typeface="Century Gothic" panose="020B0502020202020204" pitchFamily="34" charset="0"/>
                          <a:ea typeface="+mn-ea"/>
                          <a:cs typeface="+mn-cs"/>
                        </a:rPr>
                        <a:t>97% of water is in the oceans (this is salty water) and 2% is in the ice caps, leaving only 1% available for us to drink.</a:t>
                      </a:r>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5"/>
                  </a:ext>
                </a:extLst>
              </a:tr>
            </a:tbl>
          </a:graphicData>
        </a:graphic>
      </p:graphicFrame>
      <p:pic>
        <p:nvPicPr>
          <p:cNvPr id="1646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29025" y="4624755"/>
            <a:ext cx="2470150" cy="1751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noChangeArrowheads="1"/>
          </p:cNvSpPr>
          <p:nvPr>
            <p:ph type="title"/>
          </p:nvPr>
        </p:nvSpPr>
        <p:spPr>
          <a:xfrm>
            <a:off x="628650" y="139700"/>
            <a:ext cx="7886700" cy="492125"/>
          </a:xfrm>
        </p:spPr>
        <p:txBody>
          <a:bodyPr anchorCtr="1">
            <a:noAutofit/>
          </a:bodyPr>
          <a:lstStyle/>
          <a:p>
            <a:pPr algn="ctr" eaLnBrk="1" hangingPunct="1"/>
            <a:r>
              <a:rPr lang="en-GB" altLang="en-US" sz="3200" b="1" dirty="0">
                <a:solidFill>
                  <a:srgbClr val="7FC184"/>
                </a:solidFill>
                <a:latin typeface="Century Gothic" panose="020B0502020202020204" pitchFamily="34" charset="0"/>
              </a:rPr>
              <a:t>Year 4: States of Matter Mat</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4029009433"/>
              </p:ext>
            </p:extLst>
          </p:nvPr>
        </p:nvGraphicFramePr>
        <p:xfrm>
          <a:off x="235267" y="800902"/>
          <a:ext cx="8658227" cy="5566859"/>
        </p:xfrm>
        <a:graphic>
          <a:graphicData uri="http://schemas.openxmlformats.org/drawingml/2006/table">
            <a:tbl>
              <a:tblPr firstRow="1" bandRow="1">
                <a:effectLst/>
                <a:tableStyleId>{5C22544A-7EE6-4342-B048-85BDC9FD1C3A}</a:tableStyleId>
              </a:tblPr>
              <a:tblGrid>
                <a:gridCol w="1380296">
                  <a:extLst>
                    <a:ext uri="{9D8B030D-6E8A-4147-A177-3AD203B41FA5}">
                      <a16:colId xmlns:a16="http://schemas.microsoft.com/office/drawing/2014/main" val="20000"/>
                    </a:ext>
                  </a:extLst>
                </a:gridCol>
                <a:gridCol w="2000049">
                  <a:extLst>
                    <a:ext uri="{9D8B030D-6E8A-4147-A177-3AD203B41FA5}">
                      <a16:colId xmlns:a16="http://schemas.microsoft.com/office/drawing/2014/main" val="20001"/>
                    </a:ext>
                  </a:extLst>
                </a:gridCol>
                <a:gridCol w="382030">
                  <a:extLst>
                    <a:ext uri="{9D8B030D-6E8A-4147-A177-3AD203B41FA5}">
                      <a16:colId xmlns:a16="http://schemas.microsoft.com/office/drawing/2014/main" val="20002"/>
                    </a:ext>
                  </a:extLst>
                </a:gridCol>
                <a:gridCol w="2105026">
                  <a:extLst>
                    <a:ext uri="{9D8B030D-6E8A-4147-A177-3AD203B41FA5}">
                      <a16:colId xmlns:a16="http://schemas.microsoft.com/office/drawing/2014/main" val="20003"/>
                    </a:ext>
                  </a:extLst>
                </a:gridCol>
                <a:gridCol w="495300">
                  <a:extLst>
                    <a:ext uri="{9D8B030D-6E8A-4147-A177-3AD203B41FA5}">
                      <a16:colId xmlns:a16="http://schemas.microsoft.com/office/drawing/2014/main" val="20004"/>
                    </a:ext>
                  </a:extLst>
                </a:gridCol>
                <a:gridCol w="2295526">
                  <a:extLst>
                    <a:ext uri="{9D8B030D-6E8A-4147-A177-3AD203B41FA5}">
                      <a16:colId xmlns:a16="http://schemas.microsoft.com/office/drawing/2014/main" val="20005"/>
                    </a:ext>
                  </a:extLst>
                </a:gridCol>
              </a:tblGrid>
              <a:tr h="640209">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What changes state when heated?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gridSpan="2">
                  <a:txBody>
                    <a:bodyPr/>
                    <a:lstStyle/>
                    <a:p>
                      <a:pPr lvl="0" algn="ctr"/>
                      <a:r>
                        <a:rPr lang="en-GB" sz="1800" dirty="0">
                          <a:solidFill>
                            <a:srgbClr val="7FC184"/>
                          </a:solidFill>
                          <a:latin typeface="Century Gothic" pitchFamily="34"/>
                        </a:rPr>
                        <a:t>Sticky Knowledge  about states of matter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hMerge="1">
                  <a:txBody>
                    <a:bodyPr/>
                    <a:lstStyle/>
                    <a:p>
                      <a:endParaRPr lang="en-GB"/>
                    </a:p>
                  </a:txBody>
                  <a:tcPr/>
                </a:tc>
                <a:extLst>
                  <a:ext uri="{0D108BD9-81ED-4DB2-BD59-A6C34878D82A}">
                    <a16:rowId xmlns:a16="http://schemas.microsoft.com/office/drawing/2014/main" val="10000"/>
                  </a:ext>
                </a:extLst>
              </a:tr>
              <a:tr h="426814">
                <a:tc>
                  <a:txBody>
                    <a:bodyPr/>
                    <a:lstStyle/>
                    <a:p>
                      <a:pPr lvl="0"/>
                      <a:r>
                        <a:rPr lang="en-GB" sz="1400" b="1" dirty="0">
                          <a:solidFill>
                            <a:srgbClr val="7FC184"/>
                          </a:solidFill>
                          <a:latin typeface="Century Gothic" pitchFamily="34"/>
                        </a:rPr>
                        <a:t>freeze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dirty="0">
                          <a:solidFill>
                            <a:schemeClr val="tx1"/>
                          </a:solidFill>
                          <a:latin typeface="Century Gothic" panose="020B0502020202020204" pitchFamily="34" charset="0"/>
                        </a:rPr>
                        <a:t>A liquid that hardens into a solid by becoming very cold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1</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latin typeface="Century Gothic" panose="020B0502020202020204" pitchFamily="34" charset="0"/>
                        </a:rPr>
                        <a:t>chocolate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400" b="1" dirty="0">
                          <a:solidFill>
                            <a:schemeClr val="tx1"/>
                          </a:solidFill>
                          <a:latin typeface="Century Gothic" pitchFamily="34"/>
                        </a:rPr>
                        <a:t>1</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2">
                  <a:txBody>
                    <a:bodyPr/>
                    <a:lstStyle/>
                    <a:p>
                      <a:pPr marL="0" marR="0" lvl="0" indent="0" algn="l" defTabSz="914400" rtl="0" eaLnBrk="1" fontAlgn="auto" latinLnBrk="0" hangingPunct="1">
                        <a:lnSpc>
                          <a:spcPct val="100000"/>
                        </a:lnSpc>
                        <a:spcBef>
                          <a:spcPts val="0"/>
                        </a:spcBef>
                        <a:spcAft>
                          <a:spcPts val="0"/>
                        </a:spcAft>
                        <a:buClrTx/>
                        <a:buSzPct val="100000"/>
                        <a:buFont typeface="Arial" pitchFamily="34"/>
                        <a:buNone/>
                        <a:tabLst/>
                        <a:defRPr/>
                      </a:pPr>
                      <a:r>
                        <a:rPr lang="en-GB" sz="1050" b="0" u="none" baseline="0" dirty="0">
                          <a:latin typeface="Century Gothic" pitchFamily="34"/>
                        </a:rPr>
                        <a:t>Group materials based on their state of matter (solid, liquid, gas</a:t>
                      </a:r>
                      <a:endParaRPr lang="en-GB" sz="1050" dirty="0">
                        <a:latin typeface="Century Gothic" pitchFamily="34"/>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1"/>
                  </a:ext>
                </a:extLst>
              </a:tr>
              <a:tr h="81887">
                <a:tc rowSpan="2">
                  <a:txBody>
                    <a:bodyPr/>
                    <a:lstStyle/>
                    <a:p>
                      <a:pPr lvl="0"/>
                      <a:r>
                        <a:rPr lang="en-GB" sz="1400" b="1" dirty="0">
                          <a:solidFill>
                            <a:srgbClr val="7FC184"/>
                          </a:solidFill>
                          <a:latin typeface="Century Gothic" pitchFamily="34"/>
                        </a:rPr>
                        <a:t>solid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Is sturdy and substantial with particles packed closely together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400" b="1" dirty="0">
                          <a:solidFill>
                            <a:schemeClr val="tx1"/>
                          </a:solidFill>
                          <a:latin typeface="Century Gothic" pitchFamily="34"/>
                        </a:rPr>
                        <a:t>2</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r>
                        <a:rPr lang="en-GB" sz="1600" b="0" dirty="0">
                          <a:solidFill>
                            <a:schemeClr val="tx1"/>
                          </a:solidFill>
                          <a:latin typeface="Century Gothic" panose="020B0502020202020204" pitchFamily="34" charset="0"/>
                        </a:rPr>
                        <a:t>bread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2"/>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lvl="0" algn="ctr"/>
                      <a:r>
                        <a:rPr lang="en-GB" sz="1400" b="1" dirty="0">
                          <a:solidFill>
                            <a:schemeClr val="tx1"/>
                          </a:solidFill>
                          <a:latin typeface="Century Gothic" pitchFamily="34"/>
                        </a:rPr>
                        <a:t>2</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a:txBody>
                    <a:bodyPr/>
                    <a:lstStyle/>
                    <a:p>
                      <a:pPr marL="0" marR="0" lvl="0" indent="0" algn="l" defTabSz="914400" rtl="0" fontAlgn="auto" hangingPunct="1">
                        <a:lnSpc>
                          <a:spcPct val="100000"/>
                        </a:lnSpc>
                        <a:spcBef>
                          <a:spcPts val="0"/>
                        </a:spcBef>
                        <a:spcAft>
                          <a:spcPts val="0"/>
                        </a:spcAft>
                        <a:buSzPct val="100000"/>
                        <a:buFont typeface="Arial" pitchFamily="34"/>
                        <a:buNone/>
                        <a:tabLst/>
                      </a:pPr>
                      <a:r>
                        <a:rPr lang="en-GB" sz="1050" b="0" u="none" baseline="0" dirty="0">
                          <a:latin typeface="Century Gothic" pitchFamily="34"/>
                        </a:rPr>
                        <a:t>Know the temperature at which materials change state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594481">
                <a:tc>
                  <a:txBody>
                    <a:bodyPr/>
                    <a:lstStyle/>
                    <a:p>
                      <a:pPr lvl="0"/>
                      <a:r>
                        <a:rPr lang="en-GB" sz="1400" b="1" dirty="0">
                          <a:solidFill>
                            <a:srgbClr val="7FC184"/>
                          </a:solidFill>
                          <a:latin typeface="Century Gothic" pitchFamily="34"/>
                        </a:rPr>
                        <a:t>Celsius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i="0" u="none" strike="noStrike" kern="1200" dirty="0">
                          <a:solidFill>
                            <a:schemeClr val="tx1"/>
                          </a:solidFill>
                          <a:effectLst/>
                          <a:latin typeface="Century Gothic" panose="020B0502020202020204" pitchFamily="34" charset="0"/>
                          <a:ea typeface="+mn-ea"/>
                          <a:cs typeface="+mn-cs"/>
                        </a:rPr>
                        <a:t>A scale of temperature on which water freezes at 0° and boils at 100°</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3</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latin typeface="Century Gothic" panose="020B0502020202020204" pitchFamily="34" charset="0"/>
                        </a:rPr>
                        <a:t>butter </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3</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a:txBody>
                    <a:bodyPr/>
                    <a:lstStyle/>
                    <a:p>
                      <a:pPr marL="0" marR="0" lvl="0" indent="0" algn="l" defTabSz="914400" rtl="0" fontAlgn="auto" hangingPunct="1">
                        <a:lnSpc>
                          <a:spcPct val="100000"/>
                        </a:lnSpc>
                        <a:spcBef>
                          <a:spcPts val="0"/>
                        </a:spcBef>
                        <a:spcAft>
                          <a:spcPts val="0"/>
                        </a:spcAft>
                        <a:buSzPct val="100000"/>
                        <a:buFont typeface="Arial" pitchFamily="34"/>
                        <a:buNone/>
                        <a:tabLst/>
                      </a:pPr>
                      <a:r>
                        <a:rPr lang="en-GB" sz="1050" b="0" u="none" baseline="0" dirty="0">
                          <a:latin typeface="Century Gothic" pitchFamily="34"/>
                        </a:rPr>
                        <a:t>Know about and explore how some materials can change state</a:t>
                      </a:r>
                      <a:endParaRPr lang="en-GB" sz="1050" dirty="0">
                        <a:latin typeface="Century Gothic" pitchFamily="34"/>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582769">
                <a:tc>
                  <a:txBody>
                    <a:bodyPr/>
                    <a:lstStyle/>
                    <a:p>
                      <a:r>
                        <a:rPr lang="en-GB" sz="1400" b="1" dirty="0">
                          <a:solidFill>
                            <a:srgbClr val="7FC184"/>
                          </a:solidFill>
                        </a:rPr>
                        <a:t>Fahrenheit</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00" b="0" dirty="0">
                          <a:solidFill>
                            <a:schemeClr val="tx1"/>
                          </a:solidFill>
                          <a:latin typeface="Century Gothic" panose="020B0502020202020204" pitchFamily="34" charset="0"/>
                        </a:rPr>
                        <a:t>Another way of measuring temperature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4</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latin typeface="Century Gothic" panose="020B0502020202020204" pitchFamily="34" charset="0"/>
                        </a:rPr>
                        <a:t>metals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4</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a:txBody>
                    <a:bodyPr/>
                    <a:lstStyle/>
                    <a:p>
                      <a:pPr marL="0" marR="0" lvl="0" indent="0" algn="l" defTabSz="914400" rtl="0" fontAlgn="auto" hangingPunct="1">
                        <a:lnSpc>
                          <a:spcPct val="100000"/>
                        </a:lnSpc>
                        <a:spcBef>
                          <a:spcPts val="0"/>
                        </a:spcBef>
                        <a:spcAft>
                          <a:spcPts val="0"/>
                        </a:spcAft>
                        <a:buSzPct val="100000"/>
                        <a:buFont typeface="Arial" pitchFamily="34"/>
                        <a:buNone/>
                        <a:tabLst/>
                      </a:pPr>
                      <a:r>
                        <a:rPr lang="en-GB" sz="1050" b="0" u="none" baseline="0" dirty="0">
                          <a:latin typeface="Century Gothic" pitchFamily="34"/>
                        </a:rPr>
                        <a:t>Know the part played by evaporation and condensation in the water cycle</a:t>
                      </a:r>
                      <a:endParaRPr lang="en-GB" sz="1050" dirty="0">
                        <a:latin typeface="Century Gothic" pitchFamily="34"/>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250200">
                <a:tc rowSpan="2">
                  <a:txBody>
                    <a:bodyPr/>
                    <a:lstStyle/>
                    <a:p>
                      <a:r>
                        <a:rPr lang="en-GB" sz="1400" b="1" dirty="0">
                          <a:solidFill>
                            <a:srgbClr val="7FC184"/>
                          </a:solidFill>
                        </a:rPr>
                        <a:t>evaporation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b="0" dirty="0">
                          <a:solidFill>
                            <a:schemeClr val="tx1"/>
                          </a:solidFill>
                          <a:latin typeface="Century Gothic" pitchFamily="34"/>
                        </a:rPr>
                        <a:t>When liquid changes into gas, usually when it heats up</a:t>
                      </a:r>
                      <a:endParaRPr lang="en-GB" sz="10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lvl="0" algn="ctr"/>
                      <a:r>
                        <a:rPr lang="en-GB" sz="1400" b="1" dirty="0">
                          <a:solidFill>
                            <a:schemeClr val="tx1"/>
                          </a:solidFill>
                          <a:latin typeface="Century Gothic" pitchFamily="34"/>
                        </a:rPr>
                        <a:t>5</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r>
                        <a:rPr lang="en-GB" sz="1600" b="0" dirty="0">
                          <a:solidFill>
                            <a:schemeClr val="tx1"/>
                          </a:solidFill>
                          <a:latin typeface="Century Gothic" panose="020B0502020202020204" pitchFamily="34" charset="0"/>
                        </a:rPr>
                        <a:t>paper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FC184"/>
                          </a:solidFill>
                          <a:latin typeface="Century Gothic" pitchFamily="34"/>
                        </a:rPr>
                        <a:t>Additional sticky knowledge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hMerge="1">
                  <a:txBody>
                    <a:bodyPr/>
                    <a:lstStyle/>
                    <a:p>
                      <a:pPr marL="0" marR="0" lvl="0" indent="0" algn="l" defTabSz="914400" rtl="0" fontAlgn="auto" hangingPunct="1">
                        <a:lnSpc>
                          <a:spcPct val="100000"/>
                        </a:lnSpc>
                        <a:spcBef>
                          <a:spcPts val="0"/>
                        </a:spcBef>
                        <a:spcAft>
                          <a:spcPts val="0"/>
                        </a:spcAft>
                        <a:buSzPct val="100000"/>
                        <a:buFont typeface="Arial" pitchFamily="34"/>
                        <a:buNone/>
                        <a:tabLst/>
                      </a:pPr>
                      <a:endParaRPr lang="en-GB" sz="1050" dirty="0">
                        <a:latin typeface="Century Gothic" pitchFamily="34"/>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169481">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a:r>
                        <a:rPr lang="en-GB" sz="1600" b="1" dirty="0">
                          <a:latin typeface="Century Gothic" panose="020B0502020202020204" pitchFamily="34" charset="0"/>
                        </a:rPr>
                        <a:t>1</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2">
                  <a:txBody>
                    <a:bodyPr/>
                    <a:lstStyle/>
                    <a:p>
                      <a:r>
                        <a:rPr lang="en-GB" sz="1050" dirty="0">
                          <a:latin typeface="Century Gothic" panose="020B0502020202020204" pitchFamily="34" charset="0"/>
                        </a:rPr>
                        <a:t>Know what happens to materials such as paper, chocolate, butter, etc when they are heated.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7"/>
                  </a:ext>
                </a:extLst>
              </a:tr>
              <a:tr h="0">
                <a:tc>
                  <a:txBody>
                    <a:bodyPr/>
                    <a:lstStyle/>
                    <a:p>
                      <a:pPr lvl="0"/>
                      <a:r>
                        <a:rPr lang="en-GB" sz="1400" b="1" dirty="0">
                          <a:solidFill>
                            <a:srgbClr val="7FC184"/>
                          </a:solidFill>
                          <a:latin typeface="Century Gothic" pitchFamily="34"/>
                        </a:rPr>
                        <a:t>condensation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Century Gothic" pitchFamily="34"/>
                        </a:rPr>
                        <a:t>When water vapour that is around us changes from a gas back to liquid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ctr"/>
                      <a:r>
                        <a:rPr lang="en-GB" sz="1400" b="1" dirty="0">
                          <a:solidFill>
                            <a:schemeClr val="tx1"/>
                          </a:solidFill>
                          <a:latin typeface="Century Gothic" pitchFamily="34"/>
                        </a:rPr>
                        <a:t>6</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latin typeface="Century Gothic" panose="020B0502020202020204" pitchFamily="34" charset="0"/>
                        </a:rPr>
                        <a:t>water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tx1"/>
                        </a:solidFill>
                        <a:latin typeface="Century Gothic" pitchFamily="34"/>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vMerge="1">
                  <a:txBody>
                    <a:bodyPr/>
                    <a:lstStyle/>
                    <a:p>
                      <a:pPr lvl="0"/>
                      <a:endParaRPr lang="en-GB" sz="1100" b="0" dirty="0">
                        <a:solidFill>
                          <a:schemeClr val="tx1"/>
                        </a:solidFill>
                        <a:latin typeface="Century Gothic" panose="020B0502020202020204" pitchFamily="34" charset="0"/>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0">
                <a:tc>
                  <a:txBody>
                    <a:bodyPr/>
                    <a:lstStyle/>
                    <a:p>
                      <a:pPr lvl="0"/>
                      <a:r>
                        <a:rPr lang="en-GB" sz="1400" b="1" dirty="0">
                          <a:solidFill>
                            <a:srgbClr val="7FC184"/>
                          </a:solidFill>
                          <a:latin typeface="Century Gothic" pitchFamily="34"/>
                        </a:rPr>
                        <a:t>gas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dirty="0">
                          <a:solidFill>
                            <a:schemeClr val="tx1"/>
                          </a:solidFill>
                          <a:latin typeface="Century Gothic" panose="020B0502020202020204" pitchFamily="34" charset="0"/>
                        </a:rPr>
                        <a:t>Gas is a state of matter that we cannot see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gridSpan="2">
                  <a:txBody>
                    <a:bodyPr/>
                    <a:lstStyle/>
                    <a:p>
                      <a:endParaRPr lang="en-GB"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hMerge="1">
                  <a:txBody>
                    <a:bodyPr/>
                    <a:lstStyle/>
                    <a:p>
                      <a:endParaRPr lang="en-GB"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r>
                        <a:rPr lang="en-GB" sz="1600" b="1" dirty="0">
                          <a:latin typeface="Century Gothic" panose="020B0502020202020204" pitchFamily="34" charset="0"/>
                        </a:rPr>
                        <a:t>2</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2">
                  <a:txBody>
                    <a:bodyPr/>
                    <a:lstStyle/>
                    <a:p>
                      <a:r>
                        <a:rPr lang="en-GB" sz="1050" dirty="0">
                          <a:latin typeface="Century Gothic" panose="020B0502020202020204" pitchFamily="34" charset="0"/>
                        </a:rPr>
                        <a:t>Know which materials have three states, e.g. gas, liquid and solid.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9"/>
                  </a:ext>
                </a:extLst>
              </a:tr>
              <a:tr h="383673">
                <a:tc rowSpan="2">
                  <a:txBody>
                    <a:bodyPr/>
                    <a:lstStyle/>
                    <a:p>
                      <a:pPr lvl="0"/>
                      <a:r>
                        <a:rPr lang="en-GB" sz="1400" b="1" dirty="0">
                          <a:solidFill>
                            <a:srgbClr val="7FC184"/>
                          </a:solidFill>
                          <a:latin typeface="Century Gothic" pitchFamily="34"/>
                        </a:rPr>
                        <a:t>oxygen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A colourless gas that we need to breath in to stay alive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pPr lvl="0" algn="ctr"/>
                      <a:endParaRPr lang="en-GB" sz="1400" b="1"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vMerge="1">
                  <a:txBody>
                    <a:bodyPr/>
                    <a:lstStyle/>
                    <a:p>
                      <a:endParaRPr lang="en-GB" sz="1100" dirty="0">
                        <a:solidFill>
                          <a:schemeClr val="tx1"/>
                        </a:solidFill>
                        <a:latin typeface="Century Gothic" panose="020B0502020202020204" pitchFamily="34" charset="0"/>
                      </a:endParaRPr>
                    </a:p>
                  </a:txBody>
                  <a:tcPr>
                    <a:lnT w="6350" cap="flat" cmpd="sng" algn="ctr">
                      <a:solidFill>
                        <a:schemeClr val="tx1"/>
                      </a:solidFill>
                      <a:prstDash val="solid"/>
                      <a:round/>
                      <a:headEnd type="none" w="med" len="med"/>
                      <a:tailEnd type="none" w="med" len="med"/>
                    </a:lnT>
                  </a:tcPr>
                </a:tc>
                <a:tc vMerge="1">
                  <a:txBody>
                    <a:bodyPr/>
                    <a:lstStyle/>
                    <a:p>
                      <a:pPr lvl="0" algn="ctr"/>
                      <a:endParaRPr lang="en-GB" sz="1400" b="1" dirty="0">
                        <a:solidFill>
                          <a:schemeClr val="tx1"/>
                        </a:solidFill>
                        <a:latin typeface="Century Gothic" pitchFamily="34"/>
                      </a:endParaRPr>
                    </a:p>
                  </a:txBody>
                  <a:tcPr marT="45739" marB="45739">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vMerge="1">
                  <a:txBody>
                    <a:bodyPr/>
                    <a:lstStyle/>
                    <a:p>
                      <a:pPr lvl="0"/>
                      <a:endParaRPr lang="en-GB" sz="11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165005">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rowSpan="3">
                  <a:txBody>
                    <a:bodyPr/>
                    <a:lstStyle/>
                    <a:p>
                      <a:pPr algn="ctr"/>
                      <a:r>
                        <a:rPr lang="en-GB" sz="1600" b="1" dirty="0">
                          <a:latin typeface="Century Gothic" panose="020B0502020202020204" pitchFamily="34" charset="0"/>
                        </a:rPr>
                        <a:t>3</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rowSpan="3">
                  <a:txBody>
                    <a:bodyPr/>
                    <a:lstStyle/>
                    <a:p>
                      <a:r>
                        <a:rPr lang="en-GB" sz="1050" dirty="0">
                          <a:latin typeface="Century Gothic" panose="020B0502020202020204" pitchFamily="34" charset="0"/>
                        </a:rPr>
                        <a:t>Know the names of some gases, e.g. oxygen, carbon dioxide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2"/>
                  </a:ext>
                </a:extLst>
              </a:tr>
              <a:tr h="253277">
                <a:tc>
                  <a:txBody>
                    <a:bodyPr/>
                    <a:lstStyle/>
                    <a:p>
                      <a:pPr lvl="0"/>
                      <a:r>
                        <a:rPr lang="en-GB" sz="1400" b="1" dirty="0">
                          <a:solidFill>
                            <a:srgbClr val="7FC184"/>
                          </a:solidFill>
                          <a:latin typeface="Century Gothic" pitchFamily="34"/>
                        </a:rPr>
                        <a:t>liquid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dirty="0">
                          <a:solidFill>
                            <a:schemeClr val="tx1"/>
                          </a:solidFill>
                          <a:latin typeface="Century Gothic" panose="020B0502020202020204" pitchFamily="34" charset="0"/>
                        </a:rPr>
                        <a:t>Is the intermediate between gas and a solid</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3"/>
                  </a:ext>
                </a:extLst>
              </a:tr>
              <a:tr h="395370">
                <a:tc>
                  <a:txBody>
                    <a:bodyPr/>
                    <a:lstStyle/>
                    <a:p>
                      <a:pPr lvl="0"/>
                      <a:r>
                        <a:rPr lang="en-GB" sz="1400" b="1" dirty="0">
                          <a:solidFill>
                            <a:srgbClr val="7FC184"/>
                          </a:solidFill>
                          <a:latin typeface="Century Gothic" pitchFamily="34"/>
                        </a:rPr>
                        <a:t>temperature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dirty="0">
                          <a:solidFill>
                            <a:schemeClr val="tx1"/>
                          </a:solidFill>
                          <a:latin typeface="Century Gothic" panose="020B0502020202020204" pitchFamily="34" charset="0"/>
                        </a:rPr>
                        <a:t>The measurement of how hot or cold an object is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endParaRPr lang="en-GB"/>
                    </a:p>
                  </a:txBody>
                  <a:tcPr/>
                </a:tc>
                <a:tc hMerge="1" vMerge="1">
                  <a:txBody>
                    <a:bodyPr/>
                    <a:lstStyle/>
                    <a:p>
                      <a:endParaRPr lang="en-GB"/>
                    </a:p>
                  </a:txBody>
                  <a:tcPr/>
                </a:tc>
                <a:tc vMerge="1">
                  <a:txBody>
                    <a:bodyPr/>
                    <a:lstStyle/>
                    <a:p>
                      <a:endParaRPr lang="en-GB"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tc vMerge="1">
                  <a:txBody>
                    <a:bodyPr/>
                    <a:lstStyle/>
                    <a:p>
                      <a:endParaRPr lang="en-GB"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4"/>
                  </a:ext>
                </a:extLst>
              </a:tr>
            </a:tbl>
          </a:graphicData>
        </a:graphic>
      </p:graphicFrame>
      <p:sp>
        <p:nvSpPr>
          <p:cNvPr id="15" name="TextBox 14">
            <a:extLst>
              <a:ext uri="{FF2B5EF4-FFF2-40B4-BE49-F238E27FC236}">
                <a16:creationId xmlns:a16="http://schemas.microsoft.com/office/drawing/2014/main" id="{10BD5488-D865-4C67-AF0B-86D7A66BDFAE}"/>
              </a:ext>
            </a:extLst>
          </p:cNvPr>
          <p:cNvSpPr txBox="1"/>
          <p:nvPr/>
        </p:nvSpPr>
        <p:spPr>
          <a:xfrm>
            <a:off x="3662928" y="5387145"/>
            <a:ext cx="2476500" cy="369332"/>
          </a:xfrm>
          <a:prstGeom prst="rect">
            <a:avLst/>
          </a:prstGeom>
          <a:noFill/>
        </p:spPr>
        <p:txBody>
          <a:bodyPr wrap="square" rtlCol="0">
            <a:spAutoFit/>
          </a:bodyPr>
          <a:lstStyle/>
          <a:p>
            <a:r>
              <a:rPr lang="en-GB" b="1" dirty="0">
                <a:solidFill>
                  <a:srgbClr val="7FC184"/>
                </a:solidFill>
                <a:latin typeface="Century Gothic" panose="020B0502020202020204" pitchFamily="34" charset="0"/>
              </a:rPr>
              <a:t>Solid    Liquid    Gas</a:t>
            </a:r>
          </a:p>
        </p:txBody>
      </p:sp>
      <p:pic>
        <p:nvPicPr>
          <p:cNvPr id="1026" name="Picture 2" descr="Image result for chocolat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8267"/>
          <a:stretch/>
        </p:blipFill>
        <p:spPr bwMode="auto">
          <a:xfrm>
            <a:off x="5532755" y="1446736"/>
            <a:ext cx="565150" cy="4157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re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2960" y="1919530"/>
            <a:ext cx="671268" cy="44584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but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7295" y="2456387"/>
            <a:ext cx="642598" cy="5502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metal"/>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8081"/>
          <a:stretch/>
        </p:blipFill>
        <p:spPr bwMode="auto">
          <a:xfrm>
            <a:off x="5312304" y="3016827"/>
            <a:ext cx="781924" cy="53905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wate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9406"/>
          <a:stretch/>
        </p:blipFill>
        <p:spPr bwMode="auto">
          <a:xfrm>
            <a:off x="5353480" y="4076599"/>
            <a:ext cx="740748" cy="54496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states of matter solid liquid gas"/>
          <p:cNvPicPr>
            <a:picLocks noChangeAspect="1" noChangeArrowheads="1"/>
          </p:cNvPicPr>
          <p:nvPr/>
        </p:nvPicPr>
        <p:blipFill rotWithShape="1">
          <a:blip r:embed="rId7">
            <a:extLst>
              <a:ext uri="{28A0092B-C50C-407E-A947-70E740481C1C}">
                <a14:useLocalDpi xmlns:a14="http://schemas.microsoft.com/office/drawing/2010/main" val="0"/>
              </a:ext>
            </a:extLst>
          </a:blip>
          <a:srcRect l="3271" t="9739" r="71305" b="34337"/>
          <a:stretch/>
        </p:blipFill>
        <p:spPr bwMode="auto">
          <a:xfrm>
            <a:off x="3662928" y="4672805"/>
            <a:ext cx="695963" cy="68436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6" descr="Image result for states of matter solid liquid gas"/>
          <p:cNvPicPr>
            <a:picLocks noChangeAspect="1" noChangeArrowheads="1"/>
          </p:cNvPicPr>
          <p:nvPr/>
        </p:nvPicPr>
        <p:blipFill rotWithShape="1">
          <a:blip r:embed="rId7">
            <a:extLst>
              <a:ext uri="{28A0092B-C50C-407E-A947-70E740481C1C}">
                <a14:useLocalDpi xmlns:a14="http://schemas.microsoft.com/office/drawing/2010/main" val="0"/>
              </a:ext>
            </a:extLst>
          </a:blip>
          <a:srcRect l="36909" t="9909" r="38197" b="34641"/>
          <a:stretch/>
        </p:blipFill>
        <p:spPr bwMode="auto">
          <a:xfrm>
            <a:off x="4524314" y="4672038"/>
            <a:ext cx="691169" cy="68822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Image result for states of matter solid liquid gas"/>
          <p:cNvPicPr>
            <a:picLocks noChangeAspect="1" noChangeArrowheads="1"/>
          </p:cNvPicPr>
          <p:nvPr/>
        </p:nvPicPr>
        <p:blipFill rotWithShape="1">
          <a:blip r:embed="rId7">
            <a:extLst>
              <a:ext uri="{28A0092B-C50C-407E-A947-70E740481C1C}">
                <a14:useLocalDpi xmlns:a14="http://schemas.microsoft.com/office/drawing/2010/main" val="0"/>
              </a:ext>
            </a:extLst>
          </a:blip>
          <a:srcRect l="70288" t="9988" r="5136" b="35037"/>
          <a:stretch/>
        </p:blipFill>
        <p:spPr bwMode="auto">
          <a:xfrm>
            <a:off x="5380906" y="4672038"/>
            <a:ext cx="685895" cy="68589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2" descr="Image result for pape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450"/>
          <a:stretch/>
        </p:blipFill>
        <p:spPr bwMode="auto">
          <a:xfrm>
            <a:off x="5353480" y="3600452"/>
            <a:ext cx="741935" cy="459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26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79C86E-59CB-4340-9453-1E69A1FFE32E}"/>
              </a:ext>
            </a:extLst>
          </p:cNvPr>
          <p:cNvSpPr txBox="1">
            <a:spLocks noGrp="1" noChangeArrowheads="1"/>
          </p:cNvSpPr>
          <p:nvPr/>
        </p:nvSpPr>
        <p:spPr>
          <a:xfrm>
            <a:off x="137922" y="127315"/>
            <a:ext cx="8867775" cy="492125"/>
          </a:xfrm>
          <a:prstGeom prst="rect">
            <a:avLst/>
          </a:prstGeom>
        </p:spPr>
        <p:txBody>
          <a:bodyPr vert="horz" lIns="91440" tIns="45720" rIns="91440" bIns="45720" rtlCol="0" anchor="ctr" anchorCtr="1">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eaLnBrk="1" hangingPunct="1"/>
            <a:r>
              <a:rPr lang="en-GB" altLang="en-US" sz="3200" b="1" dirty="0">
                <a:solidFill>
                  <a:srgbClr val="7FC184"/>
                </a:solidFill>
                <a:latin typeface="Century Gothic" panose="020B0502020202020204" pitchFamily="34" charset="0"/>
              </a:rPr>
              <a:t>Year 4: Grouping Plants and Animals</a:t>
            </a:r>
          </a:p>
        </p:txBody>
      </p:sp>
      <p:pic>
        <p:nvPicPr>
          <p:cNvPr id="5" name="table">
            <a:extLst>
              <a:ext uri="{FF2B5EF4-FFF2-40B4-BE49-F238E27FC236}">
                <a16:creationId xmlns:a16="http://schemas.microsoft.com/office/drawing/2014/main" id="{30C17BBB-1E54-48CA-ADF0-E99028038BED}"/>
              </a:ext>
            </a:extLst>
          </p:cNvPr>
          <p:cNvPicPr>
            <a:picLocks noChangeAspect="1"/>
          </p:cNvPicPr>
          <p:nvPr/>
        </p:nvPicPr>
        <p:blipFill>
          <a:blip r:embed="rId2"/>
          <a:stretch>
            <a:fillRect/>
          </a:stretch>
        </p:blipFill>
        <p:spPr>
          <a:xfrm>
            <a:off x="137923" y="659121"/>
            <a:ext cx="8867774" cy="5847325"/>
          </a:xfrm>
          <a:prstGeom prst="rect">
            <a:avLst/>
          </a:prstGeom>
        </p:spPr>
      </p:pic>
      <p:pic>
        <p:nvPicPr>
          <p:cNvPr id="6" name="Picture 5">
            <a:extLst>
              <a:ext uri="{FF2B5EF4-FFF2-40B4-BE49-F238E27FC236}">
                <a16:creationId xmlns:a16="http://schemas.microsoft.com/office/drawing/2014/main" id="{BFA5705E-50B0-4C4F-A255-567C15CDC1F9}"/>
              </a:ext>
            </a:extLst>
          </p:cNvPr>
          <p:cNvPicPr>
            <a:picLocks noChangeAspect="1"/>
          </p:cNvPicPr>
          <p:nvPr/>
        </p:nvPicPr>
        <p:blipFill>
          <a:blip r:embed="rId3"/>
          <a:stretch>
            <a:fillRect/>
          </a:stretch>
        </p:blipFill>
        <p:spPr>
          <a:xfrm>
            <a:off x="3575156" y="1058719"/>
            <a:ext cx="1335089" cy="1617407"/>
          </a:xfrm>
          <a:prstGeom prst="rect">
            <a:avLst/>
          </a:prstGeom>
        </p:spPr>
      </p:pic>
      <p:pic>
        <p:nvPicPr>
          <p:cNvPr id="7" name="Picture 6">
            <a:extLst>
              <a:ext uri="{FF2B5EF4-FFF2-40B4-BE49-F238E27FC236}">
                <a16:creationId xmlns:a16="http://schemas.microsoft.com/office/drawing/2014/main" id="{48927EDA-5AA9-4B3C-A8A3-90009A0AEDB2}"/>
              </a:ext>
            </a:extLst>
          </p:cNvPr>
          <p:cNvPicPr>
            <a:picLocks noChangeAspect="1"/>
          </p:cNvPicPr>
          <p:nvPr/>
        </p:nvPicPr>
        <p:blipFill>
          <a:blip r:embed="rId4"/>
          <a:stretch>
            <a:fillRect/>
          </a:stretch>
        </p:blipFill>
        <p:spPr>
          <a:xfrm>
            <a:off x="4926698" y="1071884"/>
            <a:ext cx="1212848" cy="1604242"/>
          </a:xfrm>
          <a:prstGeom prst="rect">
            <a:avLst/>
          </a:prstGeom>
        </p:spPr>
      </p:pic>
    </p:spTree>
    <p:extLst>
      <p:ext uri="{BB962C8B-B14F-4D97-AF65-F5344CB8AC3E}">
        <p14:creationId xmlns:p14="http://schemas.microsoft.com/office/powerpoint/2010/main" val="236383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noGrp="1" noChangeArrowheads="1"/>
          </p:cNvSpPr>
          <p:nvPr>
            <p:ph type="title"/>
          </p:nvPr>
        </p:nvSpPr>
        <p:spPr>
          <a:xfrm>
            <a:off x="142875" y="149225"/>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Year 4: Digestive System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3809546184"/>
              </p:ext>
            </p:extLst>
          </p:nvPr>
        </p:nvGraphicFramePr>
        <p:xfrm>
          <a:off x="142875" y="641350"/>
          <a:ext cx="8867774" cy="5818188"/>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043874">
                  <a:extLst>
                    <a:ext uri="{9D8B030D-6E8A-4147-A177-3AD203B41FA5}">
                      <a16:colId xmlns:a16="http://schemas.microsoft.com/office/drawing/2014/main" val="20001"/>
                    </a:ext>
                  </a:extLst>
                </a:gridCol>
                <a:gridCol w="2551829">
                  <a:extLst>
                    <a:ext uri="{9D8B030D-6E8A-4147-A177-3AD203B41FA5}">
                      <a16:colId xmlns:a16="http://schemas.microsoft.com/office/drawing/2014/main" val="20002"/>
                    </a:ext>
                  </a:extLst>
                </a:gridCol>
                <a:gridCol w="2858369">
                  <a:extLst>
                    <a:ext uri="{9D8B030D-6E8A-4147-A177-3AD203B41FA5}">
                      <a16:colId xmlns:a16="http://schemas.microsoft.com/office/drawing/2014/main" val="20003"/>
                    </a:ext>
                  </a:extLst>
                </a:gridCol>
              </a:tblGrid>
              <a:tr h="391926">
                <a:tc gridSpan="2">
                  <a:txBody>
                    <a:bodyPr/>
                    <a:lstStyle/>
                    <a:p>
                      <a:pPr lvl="0" algn="ctr"/>
                      <a:r>
                        <a:rPr lang="en-GB" sz="1800" dirty="0">
                          <a:solidFill>
                            <a:schemeClr val="bg1"/>
                          </a:solidFill>
                          <a:latin typeface="Century Gothic" pitchFamily="34"/>
                        </a:rPr>
                        <a:t>Subject Specific Vocabulary</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a:t>
                      </a: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the digestive system</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187276">
                <a:tc rowSpan="2">
                  <a:txBody>
                    <a:bodyPr/>
                    <a:lstStyle/>
                    <a:p>
                      <a:r>
                        <a:rPr lang="en-GB" sz="1400" b="1" dirty="0">
                          <a:solidFill>
                            <a:srgbClr val="7FC184"/>
                          </a:solidFill>
                          <a:latin typeface="Century Gothic" panose="020B0502020202020204" pitchFamily="34" charset="0"/>
                        </a:rPr>
                        <a:t>pancreas</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dirty="0">
                          <a:solidFill>
                            <a:schemeClr val="tx1"/>
                          </a:solidFill>
                          <a:latin typeface="Century Gothic" panose="020B0502020202020204" pitchFamily="34" charset="0"/>
                        </a:rPr>
                        <a:t>The pancreas produces juices called enzymes which help the body digest food.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8">
                  <a:txBody>
                    <a:bodyPr/>
                    <a:lstStyle/>
                    <a:p>
                      <a:pPr lvl="0" algn="ctr"/>
                      <a:endParaRPr lang="en-GB" sz="120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270019">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oesophagus is the food highway that takes your food from your mouth down into your stomach so that digestion can begin.</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506480">
                <a:tc>
                  <a:txBody>
                    <a:bodyPr/>
                    <a:lstStyle/>
                    <a:p>
                      <a:r>
                        <a:rPr lang="en-GB" sz="1400" b="1" dirty="0">
                          <a:solidFill>
                            <a:srgbClr val="7FC184"/>
                          </a:solidFill>
                          <a:latin typeface="Century Gothic" pitchFamily="34"/>
                        </a:rPr>
                        <a:t>oesophagus</a:t>
                      </a:r>
                      <a:endParaRPr lang="en-GB" sz="1400" b="1" dirty="0">
                        <a:solidFill>
                          <a:srgbClr val="7FC184"/>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oesophagus is like a stretchy tube that moves food from the back of the throat to the stomach.</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722798">
                <a:tc rowSpan="2">
                  <a:txBody>
                    <a:bodyPr/>
                    <a:lstStyle/>
                    <a:p>
                      <a:r>
                        <a:rPr lang="en-GB" sz="1400" b="1" dirty="0">
                          <a:solidFill>
                            <a:srgbClr val="7FC184"/>
                          </a:solidFill>
                          <a:latin typeface="Century Gothic" panose="020B0502020202020204" pitchFamily="34" charset="0"/>
                        </a:rPr>
                        <a:t>intestine</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main function of the small intestine is absorption of nutrients and minerals from food. The major function of the large intestine is to absorb water from the remaining indigestible food.</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The stomach is filled with powerful acids that break down the food into smaller pieces. It also lets us know when we are hungry.</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100276">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liver creates different enzymes to help process food nutrients that are collected in the small intestine.</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484721">
                <a:tc rowSpan="2">
                  <a:txBody>
                    <a:bodyPr/>
                    <a:lstStyle/>
                    <a:p>
                      <a:r>
                        <a:rPr lang="en-GB" sz="1400" b="1" dirty="0">
                          <a:solidFill>
                            <a:srgbClr val="7FC184"/>
                          </a:solidFill>
                          <a:latin typeface="Century Gothic" panose="020B0502020202020204" pitchFamily="34" charset="0"/>
                        </a:rPr>
                        <a:t>organ</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800" b="0" i="0" u="none" strike="noStrike" kern="1200" dirty="0">
                          <a:solidFill>
                            <a:schemeClr val="tx1"/>
                          </a:solidFill>
                          <a:effectLst/>
                          <a:latin typeface="Century Gothic" panose="020B0502020202020204" pitchFamily="34" charset="0"/>
                          <a:ea typeface="+mn-ea"/>
                          <a:cs typeface="+mn-cs"/>
                        </a:rPr>
                        <a:t>The skin is the biggest organ of your body. Other organs include your brain, lungs, heart, liver, stomach, intestines, pancreas, and kidneys, all called internal organs.</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200" b="1" dirty="0">
                        <a:solidFill>
                          <a:schemeClr val="accent6">
                            <a:lumMod val="75000"/>
                          </a:schemeClr>
                        </a:solidFill>
                        <a:latin typeface="Century Gothic" panose="020B0502020202020204" pitchFamily="34" charset="0"/>
                      </a:endParaRPr>
                    </a:p>
                  </a:txBody>
                  <a:tcPr marT="45736" marB="45736">
                    <a:solidFill>
                      <a:schemeClr val="accent6">
                        <a:lumMod val="40000"/>
                        <a:lumOff val="60000"/>
                      </a:schemeClr>
                    </a:solidFill>
                  </a:tcPr>
                </a:tc>
                <a:extLst>
                  <a:ext uri="{0D108BD9-81ED-4DB2-BD59-A6C34878D82A}">
                    <a16:rowId xmlns:a16="http://schemas.microsoft.com/office/drawing/2014/main" val="10006"/>
                  </a:ext>
                </a:extLst>
              </a:tr>
              <a:tr h="216417">
                <a:tc vMerge="1">
                  <a:txBody>
                    <a:bodyPr/>
                    <a:lstStyle/>
                    <a:p>
                      <a:endParaRPr lang="en-GB"/>
                    </a:p>
                  </a:txBody>
                  <a:tcPr/>
                </a:tc>
                <a:tc vMerge="1">
                  <a:txBody>
                    <a:bodyPr/>
                    <a:lstStyle/>
                    <a:p>
                      <a:endParaRPr lang="en-GB"/>
                    </a:p>
                  </a:txBody>
                  <a:tcPr/>
                </a:tc>
                <a:tc vMerge="1">
                  <a:txBody>
                    <a:bodyPr/>
                    <a:lstStyle/>
                    <a:p>
                      <a:endParaRPr lang="en-GB"/>
                    </a:p>
                  </a:txBody>
                  <a:tcPr/>
                </a:tc>
                <a:tc rowSpan="4">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gallbladder is a storage unit for all of the bile and enzymes created by the liver. It stores them until they are needed for digestion.</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7"/>
                  </a:ext>
                </a:extLst>
              </a:tr>
              <a:tr h="153295">
                <a:tc rowSpan="2">
                  <a:txBody>
                    <a:bodyPr/>
                    <a:lstStyle/>
                    <a:p>
                      <a:r>
                        <a:rPr lang="en-GB" sz="1400" b="1" dirty="0">
                          <a:solidFill>
                            <a:srgbClr val="7FC184"/>
                          </a:solidFill>
                          <a:latin typeface="Century Gothic" panose="020B0502020202020204" pitchFamily="34" charset="0"/>
                        </a:rPr>
                        <a:t>molars</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dirty="0">
                          <a:solidFill>
                            <a:schemeClr val="tx1"/>
                          </a:solidFill>
                          <a:latin typeface="Century Gothic" panose="020B0502020202020204" pitchFamily="34" charset="0"/>
                        </a:rPr>
                        <a:t>Molars are the teeth that are used for chewing and grinding our food.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GB" sz="1100" b="1" i="0" u="none" strike="noStrike" kern="1200" dirty="0">
                          <a:solidFill>
                            <a:schemeClr val="accent6">
                              <a:lumMod val="75000"/>
                            </a:schemeClr>
                          </a:solidFill>
                          <a:effectLst/>
                          <a:latin typeface="Century Gothic" panose="020B0502020202020204" pitchFamily="34" charset="0"/>
                          <a:ea typeface="+mn-ea"/>
                          <a:cs typeface="+mn-cs"/>
                        </a:rPr>
                        <a:t>Animals like cockroaches are really important in a habitat—they eat the dead plants and recycle the nutrients back into the soil.</a:t>
                      </a:r>
                      <a:endParaRPr lang="en-GB" sz="1100" b="1"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extLst>
                  <a:ext uri="{0D108BD9-81ED-4DB2-BD59-A6C34878D82A}">
                    <a16:rowId xmlns:a16="http://schemas.microsoft.com/office/drawing/2014/main" val="10008"/>
                  </a:ext>
                </a:extLst>
              </a:tr>
              <a:tr h="182035">
                <a:tc vMerge="1">
                  <a:txBody>
                    <a:bodyPr/>
                    <a:lstStyle/>
                    <a:p>
                      <a:endParaRPr lang="en-GB"/>
                    </a:p>
                  </a:txBody>
                  <a:tcPr/>
                </a:tc>
                <a:tc vMerge="1">
                  <a:txBody>
                    <a:bodyPr/>
                    <a:lstStyle/>
                    <a:p>
                      <a:endParaRPr lang="en-GB" dirty="0"/>
                    </a:p>
                  </a:txBody>
                  <a:tcPr/>
                </a:tc>
                <a:tc rowSpan="3">
                  <a:txBody>
                    <a:bodyPr/>
                    <a:lstStyle/>
                    <a:p>
                      <a:pPr marL="0" lvl="0" indent="0" algn="l">
                        <a:buFont typeface="Arial" panose="020B0604020202020204" pitchFamily="34" charset="0"/>
                        <a:buNone/>
                      </a:pPr>
                      <a:r>
                        <a:rPr lang="en-GB" sz="1200" b="1" dirty="0">
                          <a:solidFill>
                            <a:schemeClr val="bg1"/>
                          </a:solidFill>
                          <a:latin typeface="Century Gothic" pitchFamily="34"/>
                        </a:rPr>
                        <a:t>Important facts to know by the end of the digestive system topic:</a:t>
                      </a: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tc>
                <a:extLst>
                  <a:ext uri="{0D108BD9-81ED-4DB2-BD59-A6C34878D82A}">
                    <a16:rowId xmlns:a16="http://schemas.microsoft.com/office/drawing/2014/main" val="10009"/>
                  </a:ext>
                </a:extLst>
              </a:tr>
              <a:tr h="149446">
                <a:tc rowSpan="3">
                  <a:txBody>
                    <a:bodyPr/>
                    <a:lstStyle/>
                    <a:p>
                      <a:r>
                        <a:rPr lang="en-GB" sz="1400" b="1" dirty="0">
                          <a:solidFill>
                            <a:srgbClr val="7FC184"/>
                          </a:solidFill>
                          <a:latin typeface="Century Gothic" panose="020B0502020202020204" pitchFamily="34" charset="0"/>
                        </a:rPr>
                        <a:t>canine</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pPr lvl="0"/>
                      <a:r>
                        <a:rPr lang="en-GB" sz="800" b="0" dirty="0">
                          <a:solidFill>
                            <a:schemeClr val="tx1"/>
                          </a:solidFill>
                          <a:latin typeface="Century Gothic" panose="020B0502020202020204" pitchFamily="34" charset="0"/>
                        </a:rPr>
                        <a:t>Canines are the teeth used for  ripping and tearing our food. We have two located at the top of our mouth and two at the bottom.</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308689">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The main job for the small intestine is to absorb nutrients and minerals from food. In fact, 90% of food absorption takes place here, making it our main digestion location.</a:t>
                      </a:r>
                      <a:endParaRPr lang="en-GB" sz="1000" b="0" dirty="0">
                        <a:solidFill>
                          <a:schemeClr val="tx1"/>
                        </a:solidFill>
                        <a:latin typeface="Century Gothic" panose="020B0502020202020204" pitchFamily="34" charset="0"/>
                      </a:endParaRP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142882">
                <a:tc vMerge="1">
                  <a:txBody>
                    <a:bodyPr/>
                    <a:lstStyle/>
                    <a:p>
                      <a:endParaRPr lang="en-GB"/>
                    </a:p>
                  </a:txBody>
                  <a:tcPr/>
                </a:tc>
                <a:tc vMerge="1">
                  <a:txBody>
                    <a:bodyPr/>
                    <a:lstStyle/>
                    <a:p>
                      <a:endParaRPr lang="en-GB"/>
                    </a:p>
                  </a:txBody>
                  <a:tcPr/>
                </a:tc>
                <a:tc rowSpan="7">
                  <a:txBody>
                    <a:bodyPr/>
                    <a:lstStyle/>
                    <a:p>
                      <a:pPr marL="171450" lvl="0" indent="-171450" algn="l">
                        <a:buFont typeface="Arial" panose="020B0604020202020204" pitchFamily="34" charset="0"/>
                        <a:buChar char="•"/>
                      </a:pPr>
                      <a:r>
                        <a:rPr lang="en-GB" sz="1000" b="0" dirty="0">
                          <a:solidFill>
                            <a:schemeClr val="tx1"/>
                          </a:solidFill>
                          <a:latin typeface="Century Gothic" pitchFamily="34"/>
                        </a:rPr>
                        <a:t>Know and name the parts of the digestive system.</a:t>
                      </a:r>
                    </a:p>
                    <a:p>
                      <a:pPr marL="171450" lvl="0" indent="-171450" algn="l">
                        <a:buFont typeface="Arial" panose="020B0604020202020204" pitchFamily="34" charset="0"/>
                        <a:buChar char="•"/>
                      </a:pPr>
                      <a:r>
                        <a:rPr lang="en-GB" sz="1000" b="0" dirty="0">
                          <a:solidFill>
                            <a:schemeClr val="tx1"/>
                          </a:solidFill>
                          <a:latin typeface="Century Gothic" pitchFamily="34"/>
                        </a:rPr>
                        <a:t>Know the function of each organ of the digestive system.</a:t>
                      </a:r>
                    </a:p>
                    <a:p>
                      <a:pPr marL="171450" lvl="0" indent="-171450" algn="l">
                        <a:buFont typeface="Arial" panose="020B0604020202020204" pitchFamily="34" charset="0"/>
                        <a:buChar char="•"/>
                      </a:pPr>
                      <a:r>
                        <a:rPr lang="en-GB" sz="1000" b="0" dirty="0">
                          <a:solidFill>
                            <a:schemeClr val="tx1"/>
                          </a:solidFill>
                          <a:latin typeface="Century Gothic" pitchFamily="34"/>
                        </a:rPr>
                        <a:t>Know and identify the different types of teeth in humans.</a:t>
                      </a:r>
                    </a:p>
                    <a:p>
                      <a:pPr marL="171450" lvl="0" indent="-171450" algn="l">
                        <a:buFont typeface="Arial" panose="020B0604020202020204" pitchFamily="34" charset="0"/>
                        <a:buChar char="•"/>
                      </a:pPr>
                      <a:r>
                        <a:rPr lang="en-GB" sz="1000" b="0" dirty="0">
                          <a:solidFill>
                            <a:schemeClr val="tx1"/>
                          </a:solidFill>
                          <a:latin typeface="Century Gothic" pitchFamily="34"/>
                        </a:rPr>
                        <a:t>Know the function of different human teeth.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Century Gothic" pitchFamily="34"/>
                        </a:rPr>
                        <a:t>Use food chains to identify producers, predators and prey.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Century Gothic" pitchFamily="34"/>
                        </a:rPr>
                        <a:t>Construct food chains to identify producers, predators and prey.</a:t>
                      </a:r>
                      <a:endParaRPr lang="en-GB" sz="1000" b="0" dirty="0">
                        <a:solidFill>
                          <a:schemeClr val="tx1"/>
                        </a:solidFill>
                        <a:latin typeface="Century Gothic" pitchFamily="34"/>
                      </a:endParaRPr>
                    </a:p>
                  </a:txBody>
                  <a:tcPr marT="45729" marB="4572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2"/>
                  </a:ext>
                </a:extLst>
              </a:tr>
              <a:tr h="401987">
                <a:tc rowSpan="2">
                  <a:txBody>
                    <a:bodyPr/>
                    <a:lstStyle/>
                    <a:p>
                      <a:r>
                        <a:rPr lang="en-GB" sz="1400" b="1" dirty="0">
                          <a:solidFill>
                            <a:srgbClr val="7FC184"/>
                          </a:solidFill>
                          <a:latin typeface="Century Gothic" panose="020B0502020202020204" pitchFamily="34" charset="0"/>
                        </a:rPr>
                        <a:t>food chain</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i="0" u="none" strike="noStrike" kern="1200" dirty="0">
                          <a:solidFill>
                            <a:schemeClr val="tx1"/>
                          </a:solidFill>
                          <a:effectLst/>
                          <a:latin typeface="Century Gothic" panose="020B0502020202020204" pitchFamily="34" charset="0"/>
                          <a:ea typeface="+mn-ea"/>
                          <a:cs typeface="+mn-cs"/>
                        </a:rPr>
                        <a:t>A food chain is a diagram that shows us how animals are linked by what they eat.</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3"/>
                  </a:ext>
                </a:extLst>
              </a:tr>
              <a:tr h="71132">
                <a:tc vMerge="1">
                  <a:txBody>
                    <a:bodyPr/>
                    <a:lstStyle/>
                    <a:p>
                      <a:endParaRPr lang="en-GB" dirty="0"/>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endParaRPr lang="en-GB" sz="800" b="0" dirty="0">
                        <a:solidFill>
                          <a:schemeClr val="accent6">
                            <a:lumMod val="75000"/>
                          </a:schemeClr>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pPr marL="171450" lvl="0" indent="-171450" algn="l">
                        <a:buFont typeface="Arial" panose="020B0604020202020204" pitchFamily="34" charset="0"/>
                        <a:buChar char="•"/>
                      </a:pPr>
                      <a:endParaRPr lang="en-GB" sz="1100" b="1" dirty="0">
                        <a:solidFill>
                          <a:schemeClr val="accent6">
                            <a:lumMod val="75000"/>
                          </a:schemeClr>
                        </a:solidFill>
                        <a:latin typeface="Century Gothic" pitchFamily="34"/>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The outside of our teeth are covered with enamel and the inside have blood vessels and nerves.</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4"/>
                  </a:ext>
                </a:extLst>
              </a:tr>
              <a:tr h="510461">
                <a:tc rowSpan="2">
                  <a:txBody>
                    <a:bodyPr/>
                    <a:lstStyle/>
                    <a:p>
                      <a:r>
                        <a:rPr lang="en-GB" sz="1400" b="1" dirty="0">
                          <a:solidFill>
                            <a:srgbClr val="7FC184"/>
                          </a:solidFill>
                          <a:latin typeface="Century Gothic" panose="020B0502020202020204" pitchFamily="34" charset="0"/>
                        </a:rPr>
                        <a:t>predators</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800" b="0" i="0" u="none" strike="noStrike" kern="1200" dirty="0">
                          <a:solidFill>
                            <a:schemeClr val="tx1"/>
                          </a:solidFill>
                          <a:effectLst/>
                          <a:latin typeface="Century Gothic" panose="020B0502020202020204" pitchFamily="34" charset="0"/>
                          <a:ea typeface="+mn-ea"/>
                          <a:cs typeface="+mn-cs"/>
                        </a:rPr>
                        <a:t>Predators are wild animals that hunt, or prey on, other animals. Predatory animals need the flesh of the animals that they kill to survive.</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5"/>
                  </a:ext>
                </a:extLst>
              </a:tr>
              <a:tr h="103816">
                <a:tc vMerge="1">
                  <a:txBody>
                    <a:bodyPr/>
                    <a:lstStyle/>
                    <a:p>
                      <a:endParaRPr lang="en-GB" dirty="0"/>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sz="800" b="0" dirty="0">
                        <a:solidFill>
                          <a:schemeClr val="accent6">
                            <a:lumMod val="75000"/>
                          </a:schemeClr>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The front teeth are called incisors, the four sharp teeth are called canines, the teeth at the back are called molars.</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6"/>
                  </a:ext>
                </a:extLst>
              </a:tr>
              <a:tr h="457266">
                <a:tc>
                  <a:txBody>
                    <a:bodyPr/>
                    <a:lstStyle/>
                    <a:p>
                      <a:r>
                        <a:rPr lang="en-GB" sz="1400" b="1" dirty="0">
                          <a:solidFill>
                            <a:srgbClr val="7FC184"/>
                          </a:solidFill>
                          <a:latin typeface="Century Gothic" panose="020B0502020202020204" pitchFamily="34" charset="0"/>
                        </a:rPr>
                        <a:t>prey</a:t>
                      </a:r>
                      <a:endParaRPr lang="en-GB" sz="1800" dirty="0">
                        <a:solidFill>
                          <a:srgbClr val="7FC184"/>
                        </a:solidFill>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800" b="0" i="0" u="none" strike="noStrike" kern="1200" dirty="0">
                          <a:solidFill>
                            <a:schemeClr val="tx1"/>
                          </a:solidFill>
                          <a:effectLst/>
                          <a:latin typeface="Century Gothic" panose="020B0502020202020204" pitchFamily="34" charset="0"/>
                          <a:ea typeface="+mn-ea"/>
                          <a:cs typeface="+mn-cs"/>
                        </a:rPr>
                        <a:t>The term prey refers to an animal that is sought, captured, and eaten by a predator.</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7"/>
                  </a:ext>
                </a:extLst>
              </a:tr>
              <a:tr h="457266">
                <a:tc>
                  <a:txBody>
                    <a:bodyPr/>
                    <a:lstStyle/>
                    <a:p>
                      <a:r>
                        <a:rPr lang="en-GB" sz="1400" b="1" dirty="0">
                          <a:solidFill>
                            <a:srgbClr val="7FC184"/>
                          </a:solidFill>
                          <a:latin typeface="Century Gothic" panose="020B0502020202020204" pitchFamily="34" charset="0"/>
                        </a:rPr>
                        <a:t>salivary gland</a:t>
                      </a: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800" dirty="0">
                          <a:solidFill>
                            <a:schemeClr val="tx1"/>
                          </a:solidFill>
                          <a:latin typeface="Century Gothic" pitchFamily="34"/>
                        </a:rPr>
                        <a:t>The salivary glands contain special enzymes that help digest the starches in your food. </a:t>
                      </a:r>
                      <a:endParaRPr lang="en-GB" sz="800" b="0" dirty="0">
                        <a:solidFill>
                          <a:schemeClr val="tx1"/>
                        </a:solidFill>
                        <a:latin typeface="Century Gothic" panose="020B0502020202020204" pitchFamily="34" charset="0"/>
                      </a:endParaRPr>
                    </a:p>
                  </a:txBody>
                  <a:tcPr marT="45729" marB="4572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8"/>
                  </a:ext>
                </a:extLst>
              </a:tr>
            </a:tbl>
          </a:graphicData>
        </a:graphic>
      </p:graphicFrame>
      <p:pic>
        <p:nvPicPr>
          <p:cNvPr id="17473" name="Picture 2" descr="Related imag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17913" y="1033463"/>
            <a:ext cx="2516187"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noGrp="1" noChangeArrowheads="1"/>
          </p:cNvSpPr>
          <p:nvPr>
            <p:ph type="title"/>
          </p:nvPr>
        </p:nvSpPr>
        <p:spPr>
          <a:xfrm>
            <a:off x="142875" y="57150"/>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Year 4: Sound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4210889368"/>
              </p:ext>
            </p:extLst>
          </p:nvPr>
        </p:nvGraphicFramePr>
        <p:xfrm>
          <a:off x="142875" y="549278"/>
          <a:ext cx="8867774" cy="5931103"/>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504676">
                  <a:extLst>
                    <a:ext uri="{9D8B030D-6E8A-4147-A177-3AD203B41FA5}">
                      <a16:colId xmlns:a16="http://schemas.microsoft.com/office/drawing/2014/main" val="20001"/>
                    </a:ext>
                  </a:extLst>
                </a:gridCol>
                <a:gridCol w="2431450">
                  <a:extLst>
                    <a:ext uri="{9D8B030D-6E8A-4147-A177-3AD203B41FA5}">
                      <a16:colId xmlns:a16="http://schemas.microsoft.com/office/drawing/2014/main" val="20002"/>
                    </a:ext>
                  </a:extLst>
                </a:gridCol>
                <a:gridCol w="2517946">
                  <a:extLst>
                    <a:ext uri="{9D8B030D-6E8A-4147-A177-3AD203B41FA5}">
                      <a16:colId xmlns:a16="http://schemas.microsoft.com/office/drawing/2014/main" val="20003"/>
                    </a:ext>
                  </a:extLst>
                </a:gridCol>
              </a:tblGrid>
              <a:tr h="355116">
                <a:tc gridSpan="2">
                  <a:txBody>
                    <a:bodyPr/>
                    <a:lstStyle/>
                    <a:p>
                      <a:pPr lvl="0" algn="ctr"/>
                      <a:r>
                        <a:rPr lang="en-GB" sz="1800" dirty="0">
                          <a:solidFill>
                            <a:schemeClr val="bg1"/>
                          </a:solidFill>
                          <a:latin typeface="Century Gothic" pitchFamily="34"/>
                        </a:rPr>
                        <a:t>Subject Specific Vocabulary</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a:t>
                      </a: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Sound</a:t>
                      </a: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07139">
                <a:tc rowSpan="2">
                  <a:txBody>
                    <a:bodyPr/>
                    <a:lstStyle/>
                    <a:p>
                      <a:r>
                        <a:rPr lang="en-GB" sz="1400" b="1" dirty="0">
                          <a:solidFill>
                            <a:srgbClr val="7FC184"/>
                          </a:solidFill>
                          <a:latin typeface="Century Gothic" panose="020B0502020202020204" pitchFamily="34" charset="0"/>
                        </a:rPr>
                        <a:t>vibrating</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Sound is caused by the vibration of a medium (usually air) and it travels in waves. </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8">
                  <a:txBody>
                    <a:bodyPr/>
                    <a:lstStyle/>
                    <a:p>
                      <a:pPr lvl="0" algn="ctr"/>
                      <a:endParaRPr lang="en-GB" sz="120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281138">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Sound travels with a speed of 767 miles per hour but it cannot travel through a vacuum.</a:t>
                      </a:r>
                      <a:endParaRPr lang="en-GB" sz="110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295912">
                <a:tc rowSpan="2">
                  <a:txBody>
                    <a:bodyPr/>
                    <a:lstStyle/>
                    <a:p>
                      <a:r>
                        <a:rPr lang="en-GB" sz="1400" b="1" dirty="0">
                          <a:solidFill>
                            <a:srgbClr val="7FC184"/>
                          </a:solidFill>
                          <a:latin typeface="Century Gothic" panose="020B0502020202020204" pitchFamily="34" charset="0"/>
                        </a:rPr>
                        <a:t>pitch</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 high sound has a high pitch and a low sound has a low pitch. A tight drum skin gives a higher pitched sound than a loose drum skin.</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25525">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Sound comes from vibrations. These vibrations create sound waves which move through mediums such as air and water before reaching our ears.</a:t>
                      </a:r>
                      <a:endParaRPr lang="en-GB" sz="110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577029">
                <a:tc rowSpan="2">
                  <a:txBody>
                    <a:bodyPr/>
                    <a:lstStyle/>
                    <a:p>
                      <a:r>
                        <a:rPr lang="en-GB" sz="1400" b="1" dirty="0">
                          <a:solidFill>
                            <a:srgbClr val="7FC184"/>
                          </a:solidFill>
                          <a:latin typeface="Century Gothic" panose="020B0502020202020204" pitchFamily="34" charset="0"/>
                        </a:rPr>
                        <a:t>volume</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Volume is the perception of loudness from the intensity of a sound wave. The higher the intensity of a sound, the louder it is perceived in our ears, and the higher volume it has.</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177569">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Dogs can hear sounds at a higher frequency than humans.</a:t>
                      </a:r>
                      <a:endParaRPr lang="en-GB" sz="110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314719">
                <a:tc rowSpan="2">
                  <a:txBody>
                    <a:bodyPr/>
                    <a:lstStyle/>
                    <a:p>
                      <a:r>
                        <a:rPr lang="en-GB" sz="1400" b="1" dirty="0">
                          <a:solidFill>
                            <a:srgbClr val="7FC184"/>
                          </a:solidFill>
                          <a:latin typeface="Century Gothic" panose="020B0502020202020204" pitchFamily="34" charset="0"/>
                        </a:rPr>
                        <a:t>insulation</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Protecting something by surrounding it with material that reduces or prevents the transmission of sound.</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223293">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Our ear drums vibrate in a similar way to the original source of the vibration, allowing us to hear many different sounds.</a:t>
                      </a:r>
                      <a:endParaRPr lang="en-GB" sz="1100" b="0" dirty="0">
                        <a:solidFill>
                          <a:schemeClr val="tx1"/>
                        </a:solidFill>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679262">
                <a:tc rowSpan="2">
                  <a:txBody>
                    <a:bodyPr/>
                    <a:lstStyle/>
                    <a:p>
                      <a:r>
                        <a:rPr lang="en-GB" sz="1400" b="1" dirty="0">
                          <a:solidFill>
                            <a:srgbClr val="7FC184"/>
                          </a:solidFill>
                          <a:latin typeface="Century Gothic" panose="020B0502020202020204" pitchFamily="34" charset="0"/>
                        </a:rPr>
                        <a:t>outer, middle and inner ear</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The ear is made up of three different sections: the outer ear, the middle ear, and the inner ear. These parts all work together so you can hear and process sounds.</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en-GB" sz="1200" b="1" dirty="0">
                          <a:solidFill>
                            <a:schemeClr val="bg1"/>
                          </a:solidFill>
                          <a:latin typeface="Century Gothic" pitchFamily="34"/>
                        </a:rPr>
                        <a:t>Important facts to know by the end of the sound topic:</a:t>
                      </a: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tc>
                <a:extLst>
                  <a:ext uri="{0D108BD9-81ED-4DB2-BD59-A6C34878D82A}">
                    <a16:rowId xmlns:a16="http://schemas.microsoft.com/office/drawing/2014/main" val="10009"/>
                  </a:ext>
                </a:extLst>
              </a:tr>
              <a:tr h="235595">
                <a:tc vMerge="1">
                  <a:txBody>
                    <a:bodyPr/>
                    <a:lstStyle/>
                    <a:p>
                      <a:endParaRPr lang="en-GB"/>
                    </a:p>
                  </a:txBody>
                  <a:tcPr/>
                </a:tc>
                <a:tc vMerge="1">
                  <a:txBody>
                    <a:bodyPr/>
                    <a:lstStyle/>
                    <a:p>
                      <a:endParaRPr lang="en-GB"/>
                    </a:p>
                  </a:txBody>
                  <a:tcPr/>
                </a:tc>
                <a:tc rowSpan="7">
                  <a:txBody>
                    <a:bodyPr/>
                    <a:lstStyle/>
                    <a:p>
                      <a:pPr marL="171450" lvl="0" indent="-171450" algn="l">
                        <a:buFont typeface="Arial" panose="020B0604020202020204" pitchFamily="34" charset="0"/>
                        <a:buChar char="•"/>
                      </a:pPr>
                      <a:r>
                        <a:rPr lang="en-GB" sz="1000" b="0" dirty="0">
                          <a:solidFill>
                            <a:schemeClr val="tx1"/>
                          </a:solidFill>
                          <a:latin typeface="Century Gothic" pitchFamily="34"/>
                        </a:rPr>
                        <a:t>Know how sound is made.</a:t>
                      </a:r>
                    </a:p>
                    <a:p>
                      <a:pPr marL="171450" lvl="0" indent="-171450" algn="l">
                        <a:buFont typeface="Arial" panose="020B0604020202020204" pitchFamily="34" charset="0"/>
                        <a:buChar char="•"/>
                      </a:pPr>
                      <a:r>
                        <a:rPr lang="en-GB" sz="1000" b="0" dirty="0">
                          <a:solidFill>
                            <a:schemeClr val="tx1"/>
                          </a:solidFill>
                          <a:latin typeface="Century Gothic" pitchFamily="34"/>
                        </a:rPr>
                        <a:t>Know how sound travels from the source to the ears.</a:t>
                      </a:r>
                    </a:p>
                    <a:p>
                      <a:pPr marL="171450" lvl="0" indent="-171450" algn="l">
                        <a:buFont typeface="Arial" panose="020B0604020202020204" pitchFamily="34" charset="0"/>
                        <a:buChar char="•"/>
                      </a:pPr>
                      <a:r>
                        <a:rPr lang="en-GB" sz="1000" b="0" dirty="0">
                          <a:solidFill>
                            <a:schemeClr val="tx1"/>
                          </a:solidFill>
                          <a:latin typeface="Century Gothic" pitchFamily="34"/>
                        </a:rPr>
                        <a:t>Know to associate sound with vibration.</a:t>
                      </a:r>
                    </a:p>
                    <a:p>
                      <a:pPr marL="171450" lvl="0" indent="-171450" algn="l">
                        <a:buFont typeface="Arial" panose="020B0604020202020204" pitchFamily="34" charset="0"/>
                        <a:buChar char="•"/>
                      </a:pPr>
                      <a:r>
                        <a:rPr lang="en-GB" sz="1000" b="0" u="none" baseline="0" dirty="0">
                          <a:solidFill>
                            <a:schemeClr val="tx1"/>
                          </a:solidFill>
                          <a:latin typeface="Century Gothic" pitchFamily="34"/>
                        </a:rPr>
                        <a:t>Know the correlation between pitch and the object producing a sound.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Century Gothic" pitchFamily="34"/>
                        </a:rPr>
                        <a:t>Know the correlation between the volume of a sound and the strength of the vibrations that produced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Century Gothic" pitchFamily="34"/>
                        </a:rPr>
                        <a:t>Know what happens to a sound as it travels away from its source.</a:t>
                      </a: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When traveling through water, sound moves four times faster than when it travels through air.</a:t>
                      </a:r>
                      <a:endParaRPr lang="en-GB" sz="1100" b="0" dirty="0">
                        <a:solidFill>
                          <a:schemeClr val="tx1"/>
                        </a:solidFill>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0"/>
                  </a:ext>
                </a:extLst>
              </a:tr>
              <a:tr h="341456">
                <a:tc rowSpan="2">
                  <a:txBody>
                    <a:bodyPr/>
                    <a:lstStyle/>
                    <a:p>
                      <a:r>
                        <a:rPr lang="en-GB" sz="1400" b="1" dirty="0">
                          <a:solidFill>
                            <a:srgbClr val="7FC184"/>
                          </a:solidFill>
                          <a:latin typeface="Century Gothic" panose="020B0502020202020204" pitchFamily="34" charset="0"/>
                        </a:rPr>
                        <a:t>cochlea</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The cochlea looks like a spiral-shaped snail shell deep in your ear. It plays an important part in helping you hear.</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1"/>
                  </a:ext>
                </a:extLst>
              </a:tr>
              <a:tr h="160266">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Sound is used by many animals to detect danger, warning them of possible attacks before they happen.</a:t>
                      </a:r>
                      <a:endParaRPr lang="en-GB" sz="1100" b="0" dirty="0">
                        <a:solidFill>
                          <a:schemeClr val="tx1"/>
                        </a:solidFill>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2"/>
                  </a:ext>
                </a:extLst>
              </a:tr>
              <a:tr h="488277">
                <a:tc>
                  <a:txBody>
                    <a:bodyPr/>
                    <a:lstStyle/>
                    <a:p>
                      <a:r>
                        <a:rPr lang="en-GB" sz="1400" b="1" dirty="0">
                          <a:solidFill>
                            <a:srgbClr val="7FC184"/>
                          </a:solidFill>
                          <a:latin typeface="Century Gothic" panose="020B0502020202020204" pitchFamily="34" charset="0"/>
                        </a:rPr>
                        <a:t>auditory</a:t>
                      </a:r>
                      <a:endParaRPr lang="en-GB" sz="1800" dirty="0">
                        <a:solidFill>
                          <a:srgbClr val="7FC184"/>
                        </a:solidFill>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Auditory is close in meaning to acoustic, but auditory usually refers more to hearing than to sound.</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3"/>
                  </a:ext>
                </a:extLst>
              </a:tr>
              <a:tr h="91260">
                <a:tc rowSpan="2">
                  <a:txBody>
                    <a:bodyPr/>
                    <a:lstStyle/>
                    <a:p>
                      <a:r>
                        <a:rPr lang="en-GB" sz="1400" b="1" dirty="0">
                          <a:solidFill>
                            <a:srgbClr val="7FC184"/>
                          </a:solidFill>
                          <a:latin typeface="Century Gothic" panose="020B0502020202020204" pitchFamily="34" charset="0"/>
                        </a:rPr>
                        <a:t>frequency</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Frequency is measured as the number of wave cycles that occur in one second.</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4"/>
                  </a:ext>
                </a:extLst>
              </a:tr>
              <a:tr h="263856">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The loud noise you create by cracking a whip occurs because the tip is moving so fast it breaks the speed of sound!</a:t>
                      </a:r>
                      <a:endParaRPr lang="en-GB" sz="1200" b="0" dirty="0">
                        <a:solidFill>
                          <a:schemeClr val="tx1"/>
                        </a:solidFill>
                        <a:latin typeface="Century Gothic" panose="020B0502020202020204" pitchFamily="34" charset="0"/>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5"/>
                  </a:ext>
                </a:extLst>
              </a:tr>
              <a:tr h="754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FC184"/>
                          </a:solidFill>
                          <a:latin typeface="Century Gothic" panose="020B0502020202020204" pitchFamily="34" charset="0"/>
                        </a:rPr>
                        <a:t>hammer</a:t>
                      </a: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The ear has little bones called ossicles that help you hear. They are called the hammer (malleus), anvil (incus), and stirrup (stapes). They amplify the sound or make it louder.</a:t>
                      </a:r>
                      <a:endParaRPr lang="en-GB" sz="900" b="0" dirty="0">
                        <a:solidFill>
                          <a:schemeClr val="tx1"/>
                        </a:solidFill>
                        <a:latin typeface="Century Gothic" panose="020B0502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lvl="0" indent="-171450" algn="l">
                        <a:buFont typeface="Arial" panose="020B0604020202020204" pitchFamily="34" charset="0"/>
                        <a:buChar char="•"/>
                      </a:pPr>
                      <a:endParaRPr lang="en-GB" sz="1050" b="1" u="none" baseline="0" dirty="0">
                        <a:solidFill>
                          <a:schemeClr val="accent6">
                            <a:lumMod val="75000"/>
                          </a:schemeClr>
                        </a:solidFill>
                        <a:latin typeface="Century Gothic" pitchFamily="34"/>
                      </a:endParaRPr>
                    </a:p>
                  </a:txBody>
                  <a:tcPr marT="45734" marB="45734">
                    <a:solidFill>
                      <a:schemeClr val="accent6">
                        <a:lumMod val="40000"/>
                        <a:lumOff val="60000"/>
                      </a:schemeClr>
                    </a:solidFill>
                  </a:tcPr>
                </a:tc>
                <a:tc vMerge="1">
                  <a:txBody>
                    <a:bodyPr/>
                    <a:lstStyle/>
                    <a:p>
                      <a:pPr marL="171450" indent="-171450">
                        <a:buFont typeface="Wingdings" panose="05000000000000000000" pitchFamily="2" charset="2"/>
                        <a:buChar char="q"/>
                      </a:pPr>
                      <a:endParaRPr lang="en-GB" sz="1200" b="0" dirty="0">
                        <a:solidFill>
                          <a:schemeClr val="tx1"/>
                        </a:solidFill>
                        <a:latin typeface="Century Gothic" panose="020B0502020202020204" pitchFamily="34" charset="0"/>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6"/>
                  </a:ext>
                </a:extLst>
              </a:tr>
            </a:tbl>
          </a:graphicData>
        </a:graphic>
      </p:graphicFrame>
      <p:pic>
        <p:nvPicPr>
          <p:cNvPr id="18492" name="Picture 2" descr="Related imag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83050" y="971550"/>
            <a:ext cx="2393950" cy="244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noGrp="1" noChangeArrowheads="1"/>
          </p:cNvSpPr>
          <p:nvPr>
            <p:ph type="title"/>
          </p:nvPr>
        </p:nvSpPr>
        <p:spPr>
          <a:xfrm>
            <a:off x="138112" y="80963"/>
            <a:ext cx="8867775" cy="492125"/>
          </a:xfrm>
        </p:spPr>
        <p:txBody>
          <a:bodyPr anchorCtr="1"/>
          <a:lstStyle/>
          <a:p>
            <a:pPr algn="ctr" eaLnBrk="1" hangingPunct="1"/>
            <a:r>
              <a:rPr lang="en-GB" altLang="en-US" sz="3200" b="1" dirty="0">
                <a:solidFill>
                  <a:srgbClr val="7FC184"/>
                </a:solidFill>
                <a:latin typeface="Century Gothic" panose="020B0502020202020204" pitchFamily="34" charset="0"/>
              </a:rPr>
              <a:t>Year 4: Electricity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3141825903"/>
              </p:ext>
            </p:extLst>
          </p:nvPr>
        </p:nvGraphicFramePr>
        <p:xfrm>
          <a:off x="138113" y="584201"/>
          <a:ext cx="8867774" cy="5880307"/>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043874">
                  <a:extLst>
                    <a:ext uri="{9D8B030D-6E8A-4147-A177-3AD203B41FA5}">
                      <a16:colId xmlns:a16="http://schemas.microsoft.com/office/drawing/2014/main" val="20001"/>
                    </a:ext>
                  </a:extLst>
                </a:gridCol>
                <a:gridCol w="2551829">
                  <a:extLst>
                    <a:ext uri="{9D8B030D-6E8A-4147-A177-3AD203B41FA5}">
                      <a16:colId xmlns:a16="http://schemas.microsoft.com/office/drawing/2014/main" val="20002"/>
                    </a:ext>
                  </a:extLst>
                </a:gridCol>
                <a:gridCol w="2858369">
                  <a:extLst>
                    <a:ext uri="{9D8B030D-6E8A-4147-A177-3AD203B41FA5}">
                      <a16:colId xmlns:a16="http://schemas.microsoft.com/office/drawing/2014/main" val="20003"/>
                    </a:ext>
                  </a:extLst>
                </a:gridCol>
              </a:tblGrid>
              <a:tr h="391981">
                <a:tc gridSpan="2">
                  <a:txBody>
                    <a:bodyPr/>
                    <a:lstStyle/>
                    <a:p>
                      <a:pPr lvl="0" algn="ctr"/>
                      <a:r>
                        <a:rPr lang="en-GB" sz="1800" dirty="0">
                          <a:solidFill>
                            <a:schemeClr val="bg1"/>
                          </a:solidFill>
                          <a:latin typeface="Century Gothic" pitchFamily="34"/>
                        </a:rPr>
                        <a:t>Subject Specific Vocabulary</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a:t>
                      </a: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800" dirty="0">
                          <a:solidFill>
                            <a:srgbClr val="7FC184"/>
                          </a:solidFill>
                          <a:latin typeface="Century Gothic" pitchFamily="34"/>
                        </a:rPr>
                        <a:t>Sticky Knowledge about electricity</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71989">
                <a:tc rowSpan="2">
                  <a:txBody>
                    <a:bodyPr/>
                    <a:lstStyle/>
                    <a:p>
                      <a:pPr lvl="0"/>
                      <a:r>
                        <a:rPr lang="en-GB" sz="1400" b="1" dirty="0">
                          <a:solidFill>
                            <a:srgbClr val="7FC184"/>
                          </a:solidFill>
                          <a:latin typeface="Century Gothic" pitchFamily="34"/>
                        </a:rPr>
                        <a:t>circuit</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An electrical circuit is a completed path through which an electrical current flows. </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7">
                  <a:txBody>
                    <a:bodyPr/>
                    <a:lstStyle/>
                    <a:p>
                      <a:pPr lvl="0" algn="ctr"/>
                      <a:endParaRPr lang="en-GB" sz="120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230966">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dirty="0">
                          <a:solidFill>
                            <a:schemeClr val="tx1"/>
                          </a:solidFill>
                          <a:latin typeface="Century Gothic" panose="020B0502020202020204" pitchFamily="34" charset="0"/>
                        </a:rPr>
                        <a:t>Electricity can be generated by from power stations, wind, the sun, water and even animal poo!</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263312">
                <a:tc rowSpan="2">
                  <a:txBody>
                    <a:bodyPr/>
                    <a:lstStyle/>
                    <a:p>
                      <a:pPr lvl="0"/>
                      <a:r>
                        <a:rPr lang="en-GB" sz="1400" b="1" dirty="0">
                          <a:solidFill>
                            <a:srgbClr val="7FC184"/>
                          </a:solidFill>
                          <a:latin typeface="Century Gothic" pitchFamily="34"/>
                        </a:rPr>
                        <a:t>buzzers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A buzzer is an automatic signalling device. They are used as alarms and door bells.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tx1"/>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2602">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Electricity is a type of energy that can build up in one place to flow to another.</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187111">
                <a:tc rowSpan="2">
                  <a:txBody>
                    <a:bodyPr/>
                    <a:lstStyle/>
                    <a:p>
                      <a:pPr lvl="0"/>
                      <a:r>
                        <a:rPr lang="en-GB" sz="1400" b="1" dirty="0">
                          <a:solidFill>
                            <a:srgbClr val="7FC184"/>
                          </a:solidFill>
                          <a:latin typeface="Century Gothic" pitchFamily="34"/>
                        </a:rPr>
                        <a:t>conductor</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 conductor is an object or type of material that allows the flow of an electrical current in one or more directions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1800"/>
                    </a:p>
                  </a:txBody>
                  <a:tcPr marT="45733" marB="45733">
                    <a:solidFill>
                      <a:schemeClr val="accent6">
                        <a:lumMod val="40000"/>
                        <a:lumOff val="60000"/>
                      </a:schemeClr>
                    </a:solidFill>
                  </a:tcPr>
                </a:tc>
                <a:tc vMerge="1">
                  <a:txBody>
                    <a:bodyPr/>
                    <a:lstStyle/>
                    <a:p>
                      <a:pPr marL="171450" indent="-171450">
                        <a:buFont typeface="Wingdings" panose="05000000000000000000" pitchFamily="2" charset="2"/>
                        <a:buChar char="q"/>
                      </a:pPr>
                      <a:endParaRPr lang="en-GB" sz="1100" b="1" i="0" u="none" strike="noStrike" kern="1200" dirty="0">
                        <a:solidFill>
                          <a:schemeClr val="tx1"/>
                        </a:solidFill>
                        <a:effectLst/>
                        <a:latin typeface="Century Gothic" panose="020B0502020202020204" pitchFamily="34" charset="0"/>
                        <a:ea typeface="+mn-ea"/>
                        <a:cs typeface="+mn-cs"/>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812">
                <a:tc vMerge="1">
                  <a:txBody>
                    <a:bodyPr/>
                    <a:lstStyle/>
                    <a:p>
                      <a:endParaRPr lang="en-GB" sz="1400" b="1" dirty="0">
                        <a:solidFill>
                          <a:srgbClr val="7FC184"/>
                        </a:solidFill>
                        <a:latin typeface="Century Gothic" panose="020B0502020202020204" pitchFamily="34" charset="0"/>
                      </a:endParaRPr>
                    </a:p>
                  </a:txBody>
                  <a:tcPr/>
                </a:tc>
                <a:tc vMerge="1">
                  <a:txBody>
                    <a:bodyPr/>
                    <a:lstStyle/>
                    <a:p>
                      <a:endParaRPr lang="en-GB" sz="900" b="0" dirty="0">
                        <a:solidFill>
                          <a:schemeClr val="tx1"/>
                        </a:solidFill>
                        <a:latin typeface="Century Gothic" panose="020B0502020202020204" pitchFamily="34" charset="0"/>
                      </a:endParaRPr>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100" b="0" i="0" u="none" strike="noStrike" kern="1200" cap="none" spc="0" normalizeH="0" baseline="0" noProof="0" dirty="0">
                          <a:ln>
                            <a:noFill/>
                          </a:ln>
                          <a:solidFill>
                            <a:schemeClr val="tx1"/>
                          </a:solidFill>
                          <a:effectLst/>
                          <a:uLnTx/>
                          <a:uFillTx/>
                          <a:latin typeface="Century Gothic" pitchFamily="34"/>
                          <a:ea typeface="+mn-ea"/>
                          <a:cs typeface="+mn-cs"/>
                        </a:rPr>
                        <a:t>A power station is a place where electricity is created and sent to our homes.</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141390">
                <a:tc rowSpan="2">
                  <a:txBody>
                    <a:bodyPr/>
                    <a:lstStyle/>
                    <a:p>
                      <a:r>
                        <a:rPr lang="en-GB" sz="1400" b="1" dirty="0">
                          <a:solidFill>
                            <a:srgbClr val="7FC184"/>
                          </a:solidFill>
                          <a:latin typeface="Century Gothic" panose="020B0502020202020204" pitchFamily="34" charset="0"/>
                        </a:rPr>
                        <a:t>battery</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A battery is a device that stores chemical energy and makes it available in an electrical form.</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dirty="0"/>
                    </a:p>
                  </a:txBody>
                  <a:tcPr marT="45733" marB="45733">
                    <a:solidFill>
                      <a:schemeClr val="accent6">
                        <a:lumMod val="40000"/>
                        <a:lumOff val="60000"/>
                      </a:schemeClr>
                    </a:solidFill>
                  </a:tcPr>
                </a:tc>
                <a:tc vMerge="1">
                  <a:txBody>
                    <a:bodyPr/>
                    <a:lstStyle/>
                    <a:p>
                      <a:pPr lvl="0" algn="ctr"/>
                      <a:endParaRPr lang="en-GB" sz="1400" b="1" dirty="0">
                        <a:solidFill>
                          <a:schemeClr val="accent6">
                            <a:lumMod val="75000"/>
                          </a:schemeClr>
                        </a:solidFill>
                        <a:latin typeface="Century Gothic" panose="020B0502020202020204" pitchFamily="34" charset="0"/>
                      </a:endParaRPr>
                    </a:p>
                  </a:txBody>
                  <a:tcPr marT="45730" marB="45730">
                    <a:solidFill>
                      <a:schemeClr val="accent6">
                        <a:lumMod val="40000"/>
                        <a:lumOff val="60000"/>
                      </a:schemeClr>
                    </a:solidFill>
                  </a:tcPr>
                </a:tc>
                <a:extLst>
                  <a:ext uri="{0D108BD9-81ED-4DB2-BD59-A6C34878D82A}">
                    <a16:rowId xmlns:a16="http://schemas.microsoft.com/office/drawing/2014/main" val="10007"/>
                  </a:ext>
                </a:extLst>
              </a:tr>
              <a:tr h="103972">
                <a:tc vMerge="1">
                  <a:txBody>
                    <a:bodyPr/>
                    <a:lstStyle/>
                    <a:p>
                      <a:endParaRPr lang="en-GB"/>
                    </a:p>
                  </a:txBody>
                  <a:tcPr/>
                </a:tc>
                <a:tc vMerge="1">
                  <a:txBody>
                    <a:bodyPr/>
                    <a:lstStyle/>
                    <a:p>
                      <a:endParaRPr lang="en-GB"/>
                    </a:p>
                  </a:txBody>
                  <a:tcPr/>
                </a:tc>
                <a:tc rowSpan="4">
                  <a:txBody>
                    <a:bodyPr/>
                    <a:lstStyle/>
                    <a:p>
                      <a:pPr lvl="0" algn="ctr"/>
                      <a:r>
                        <a:rPr lang="en-GB" sz="1400" b="1" dirty="0">
                          <a:solidFill>
                            <a:schemeClr val="bg1"/>
                          </a:solidFill>
                          <a:latin typeface="Century Gothic" pitchFamily="34"/>
                        </a:rPr>
                        <a:t>Important facts to know by the end of the electricity topic in Year 4</a:t>
                      </a:r>
                      <a:endParaRPr lang="en-GB" sz="1400" b="1" dirty="0">
                        <a:solidFill>
                          <a:schemeClr val="bg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3">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Electricity travels at the speed of light, which is more than 186,000 miles per hour.</a:t>
                      </a:r>
                      <a:endParaRPr lang="en-GB" sz="1100" b="0"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266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7FC184"/>
                          </a:solidFill>
                          <a:latin typeface="Century Gothic" panose="020B0502020202020204" pitchFamily="34" charset="0"/>
                        </a:rPr>
                        <a:t>cells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chemeClr val="tx1"/>
                          </a:solidFill>
                          <a:effectLst/>
                          <a:latin typeface="Century Gothic" panose="020B0502020202020204" pitchFamily="34" charset="0"/>
                          <a:ea typeface="+mn-ea"/>
                          <a:cs typeface="+mn-cs"/>
                        </a:rPr>
                        <a:t>An electrical cell is a device that is used to generate electricity.</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9708014"/>
                  </a:ext>
                </a:extLst>
              </a:tr>
              <a:tr h="139035">
                <a:tc rowSpan="3">
                  <a:txBody>
                    <a:bodyPr/>
                    <a:lstStyle/>
                    <a:p>
                      <a:r>
                        <a:rPr lang="en-GB" sz="1400" b="1" dirty="0">
                          <a:solidFill>
                            <a:srgbClr val="7FC184"/>
                          </a:solidFill>
                          <a:latin typeface="Century Gothic" panose="020B0502020202020204" pitchFamily="34" charset="0"/>
                        </a:rPr>
                        <a:t>switch</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r>
                        <a:rPr lang="en-GB" sz="900" b="0" i="0" u="none" strike="noStrike" kern="1200" dirty="0">
                          <a:solidFill>
                            <a:schemeClr val="tx1"/>
                          </a:solidFill>
                          <a:effectLst/>
                          <a:latin typeface="Century Gothic" panose="020B0502020202020204" pitchFamily="34" charset="0"/>
                          <a:ea typeface="+mn-ea"/>
                          <a:cs typeface="+mn-cs"/>
                        </a:rPr>
                        <a:t>A switch is an electrical component that can ‘make’ or ‘break’ an electrical circuit.</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0"/>
                  </a:ext>
                </a:extLst>
              </a:tr>
              <a:tr h="122753">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Wingdings" panose="05000000000000000000" pitchFamily="2" charset="2"/>
                        <a:buChar char="q"/>
                      </a:pPr>
                      <a:r>
                        <a:rPr lang="en-GB" sz="1100" b="0" i="0" u="none" strike="noStrike" kern="1200" dirty="0">
                          <a:solidFill>
                            <a:schemeClr val="tx1"/>
                          </a:solidFill>
                          <a:effectLst/>
                          <a:latin typeface="Century Gothic" panose="020B0502020202020204" pitchFamily="34" charset="0"/>
                          <a:ea typeface="+mn-ea"/>
                          <a:cs typeface="+mn-cs"/>
                        </a:rPr>
                        <a:t>One flash of lightening could power 1000 houses for a whole year. </a:t>
                      </a:r>
                      <a:endParaRPr lang="en-GB" sz="1100" b="1"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201097">
                <a:tc vMerge="1">
                  <a:txBody>
                    <a:bodyPr/>
                    <a:lstStyle/>
                    <a:p>
                      <a:endParaRPr lang="en-GB"/>
                    </a:p>
                  </a:txBody>
                  <a:tcPr/>
                </a:tc>
                <a:tc vMerge="1">
                  <a:txBody>
                    <a:bodyPr/>
                    <a:lstStyle/>
                    <a:p>
                      <a:endParaRPr lang="en-GB"/>
                    </a:p>
                  </a:txBody>
                  <a:tcPr/>
                </a:tc>
                <a:tc rowSpan="8">
                  <a:txBody>
                    <a:bodyPr/>
                    <a:lstStyle/>
                    <a:p>
                      <a:pPr marL="171450" lvl="0" indent="-171450" algn="l">
                        <a:buFont typeface="Wingdings" panose="05000000000000000000" pitchFamily="2" charset="2"/>
                        <a:buChar char="q"/>
                      </a:pPr>
                      <a:r>
                        <a:rPr lang="en-GB" sz="1100" b="0" dirty="0">
                          <a:solidFill>
                            <a:schemeClr val="tx1"/>
                          </a:solidFill>
                          <a:latin typeface="Century Gothic" pitchFamily="34"/>
                        </a:rPr>
                        <a:t>Know about common appliances that run on electricity.</a:t>
                      </a:r>
                    </a:p>
                    <a:p>
                      <a:pPr marL="171450" lvl="0" indent="-171450" algn="l">
                        <a:buFont typeface="Wingdings" panose="05000000000000000000" pitchFamily="2" charset="2"/>
                        <a:buChar char="q"/>
                      </a:pPr>
                      <a:r>
                        <a:rPr lang="en-GB" sz="1100" b="0" dirty="0">
                          <a:solidFill>
                            <a:schemeClr val="tx1"/>
                          </a:solidFill>
                          <a:latin typeface="Century Gothic" pitchFamily="34"/>
                        </a:rPr>
                        <a:t>Know how to construct a simple series electrical circuit.</a:t>
                      </a:r>
                    </a:p>
                    <a:p>
                      <a:pPr marL="171450" lvl="0" indent="-171450" algn="l">
                        <a:buFont typeface="Wingdings" panose="05000000000000000000" pitchFamily="2" charset="2"/>
                        <a:buChar char="q"/>
                      </a:pPr>
                      <a:r>
                        <a:rPr lang="en-GB" sz="1100" b="0" dirty="0">
                          <a:solidFill>
                            <a:schemeClr val="tx1"/>
                          </a:solidFill>
                          <a:latin typeface="Century Gothic" pitchFamily="34"/>
                        </a:rPr>
                        <a:t>Identify and name the basic parts of the circuit, including cells, wires, bulbs, switches and buzzers.</a:t>
                      </a:r>
                    </a:p>
                    <a:p>
                      <a:pPr marL="171450" lvl="0" indent="-171450" algn="l">
                        <a:buFont typeface="Wingdings" panose="05000000000000000000" pitchFamily="2" charset="2"/>
                        <a:buChar char="q"/>
                      </a:pPr>
                      <a:r>
                        <a:rPr lang="en-GB" sz="1100" b="0" dirty="0">
                          <a:solidFill>
                            <a:schemeClr val="tx1"/>
                          </a:solidFill>
                          <a:latin typeface="Century Gothic" pitchFamily="34"/>
                        </a:rPr>
                        <a:t>Know that a switch opens and closes a circuit.</a:t>
                      </a:r>
                    </a:p>
                    <a:p>
                      <a:pPr marL="171450" lvl="0" indent="-171450" algn="l">
                        <a:buFont typeface="Wingdings" panose="05000000000000000000" pitchFamily="2" charset="2"/>
                        <a:buChar char="q"/>
                      </a:pPr>
                      <a:r>
                        <a:rPr lang="en-GB" sz="1100" b="0" dirty="0">
                          <a:solidFill>
                            <a:schemeClr val="tx1"/>
                          </a:solidFill>
                          <a:latin typeface="Century Gothic" pitchFamily="34"/>
                        </a:rPr>
                        <a:t>Know about some common conductors and insulators.</a:t>
                      </a:r>
                    </a:p>
                    <a:p>
                      <a:pPr marL="171450" lvl="0" indent="-171450" algn="l">
                        <a:buFont typeface="Wingdings" panose="05000000000000000000" pitchFamily="2" charset="2"/>
                        <a:buChar char="q"/>
                      </a:pPr>
                      <a:r>
                        <a:rPr lang="en-GB" sz="1100" b="0" dirty="0">
                          <a:solidFill>
                            <a:schemeClr val="tx1"/>
                          </a:solidFill>
                          <a:latin typeface="Century Gothic" pitchFamily="34"/>
                        </a:rPr>
                        <a:t>Know that metals are good conductors.</a:t>
                      </a: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3"/>
                  </a:ext>
                </a:extLst>
              </a:tr>
              <a:tr h="0">
                <a:tc rowSpan="2">
                  <a:txBody>
                    <a:bodyPr/>
                    <a:lstStyle/>
                    <a:p>
                      <a:pPr lvl="0"/>
                      <a:r>
                        <a:rPr lang="en-GB" sz="1400" b="1" dirty="0">
                          <a:solidFill>
                            <a:srgbClr val="7FC184"/>
                          </a:solidFill>
                          <a:latin typeface="Century Gothic" panose="020B0502020202020204" pitchFamily="34" charset="0"/>
                        </a:rPr>
                        <a:t>socket</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Sockets allow electrical equipment to be connected to the alternating current (AC) power supply in buildings and at other sites.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4"/>
                  </a:ext>
                </a:extLst>
              </a:tr>
              <a:tr h="669850">
                <a:tc vMerge="1">
                  <a:txBody>
                    <a:bodyPr/>
                    <a:lstStyle/>
                    <a:p>
                      <a:pPr lvl="0"/>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dirty="0">
                          <a:solidFill>
                            <a:schemeClr val="tx1"/>
                          </a:solidFill>
                          <a:latin typeface="Century Gothic" panose="020B0502020202020204" pitchFamily="34" charset="0"/>
                        </a:rPr>
                        <a:t>When an electric charge builds up on the surface of an object it makes static electricity. This is why we sometimes have a small electric shock.</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5"/>
                  </a:ext>
                </a:extLst>
              </a:tr>
              <a:tr h="106650">
                <a:tc rowSpan="2">
                  <a:txBody>
                    <a:bodyPr/>
                    <a:lstStyle/>
                    <a:p>
                      <a:pPr lvl="0"/>
                      <a:r>
                        <a:rPr lang="en-GB" sz="1400" b="1" dirty="0">
                          <a:solidFill>
                            <a:srgbClr val="7FC184"/>
                          </a:solidFill>
                          <a:latin typeface="Century Gothic" panose="020B0502020202020204" pitchFamily="34" charset="0"/>
                        </a:rPr>
                        <a:t>appliance</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An electrical appliance is a device that uses electricity to perform a function.</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6"/>
                  </a:ext>
                </a:extLst>
              </a:tr>
              <a:tr h="97517">
                <a:tc vMerge="1">
                  <a:txBody>
                    <a:bodyPr/>
                    <a:lstStyle/>
                    <a:p>
                      <a:pPr lvl="0"/>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dirty="0">
                          <a:solidFill>
                            <a:schemeClr val="tx1"/>
                          </a:solidFill>
                          <a:latin typeface="Century Gothic" panose="020B0502020202020204" pitchFamily="34" charset="0"/>
                        </a:rPr>
                        <a:t>The first power plant opened in 1882 and was opened by Thomas Edison.</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2504542174"/>
                  </a:ext>
                </a:extLst>
              </a:tr>
              <a:tr h="0">
                <a:tc rowSpan="2">
                  <a:txBody>
                    <a:bodyPr/>
                    <a:lstStyle/>
                    <a:p>
                      <a:pPr lvl="0"/>
                      <a:r>
                        <a:rPr lang="en-GB" sz="1400" b="1" dirty="0">
                          <a:solidFill>
                            <a:srgbClr val="7FC184"/>
                          </a:solidFill>
                          <a:latin typeface="Century Gothic" panose="020B0502020202020204" pitchFamily="34" charset="0"/>
                        </a:rPr>
                        <a:t>appliance</a:t>
                      </a:r>
                    </a:p>
                    <a:p>
                      <a:r>
                        <a:rPr lang="en-GB" sz="1400" b="1" dirty="0">
                          <a:solidFill>
                            <a:srgbClr val="7FC184"/>
                          </a:solidFill>
                          <a:latin typeface="Century Gothic" panose="020B0502020202020204" pitchFamily="34" charset="0"/>
                        </a:rPr>
                        <a:t>series circuit</a:t>
                      </a:r>
                      <a:endParaRPr lang="en-GB" dirty="0"/>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chemeClr val="tx1"/>
                          </a:solidFill>
                          <a:effectLst/>
                          <a:latin typeface="Century Gothic" panose="020B0502020202020204" pitchFamily="34" charset="0"/>
                          <a:ea typeface="+mn-ea"/>
                          <a:cs typeface="+mn-cs"/>
                        </a:rPr>
                        <a:t>Components connected in series are connected along a single path, so the same current flows through all of the components.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lgn="l">
                        <a:buFont typeface="Arial" panose="020B0604020202020204" pitchFamily="34" charset="0"/>
                        <a:buChar char="•"/>
                      </a:pPr>
                      <a:endParaRPr lang="en-GB" sz="1100" b="1" dirty="0">
                        <a:solidFill>
                          <a:schemeClr val="accent6">
                            <a:lumMod val="75000"/>
                          </a:schemeClr>
                        </a:solidFill>
                        <a:latin typeface="Century Gothic" pitchFamily="34"/>
                      </a:endParaRPr>
                    </a:p>
                  </a:txBody>
                  <a:tcPr marT="45734" marB="45734">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accent6">
                        <a:lumMod val="20000"/>
                        <a:lumOff val="80000"/>
                      </a:schemeClr>
                    </a:solidFill>
                  </a:tcPr>
                </a:tc>
                <a:tc vMerge="1">
                  <a:txBody>
                    <a:bodyPr/>
                    <a:lstStyle/>
                    <a:p>
                      <a:pPr marL="17145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2"/>
                  </a:ext>
                </a:extLst>
              </a:tr>
              <a:tr h="150827">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dirty="0">
                          <a:solidFill>
                            <a:schemeClr val="tx1"/>
                          </a:solidFill>
                          <a:latin typeface="Century Gothic" panose="020B0502020202020204" pitchFamily="34" charset="0"/>
                        </a:rPr>
                        <a:t>Thomas Edison was a very famous inventor who helped us make the most of electricity from bulbs to fuses.</a:t>
                      </a:r>
                      <a:endParaRPr lang="en-GB" dirty="0">
                        <a:solidFill>
                          <a:schemeClr val="tx1"/>
                        </a:solidFill>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8"/>
                  </a:ext>
                </a:extLst>
              </a:tr>
              <a:tr h="540125">
                <a:tc>
                  <a:txBody>
                    <a:bodyPr/>
                    <a:lstStyle/>
                    <a:p>
                      <a:pPr lvl="0"/>
                      <a:r>
                        <a:rPr lang="en-GB" sz="1400" b="1" dirty="0">
                          <a:solidFill>
                            <a:srgbClr val="7FC184"/>
                          </a:solidFill>
                          <a:latin typeface="Century Gothic" panose="020B0502020202020204" pitchFamily="34" charset="0"/>
                        </a:rPr>
                        <a:t>insulator</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An insulator is a material whose internal electric charges do not flow freely.</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dirty="0">
                        <a:solidFill>
                          <a:schemeClr val="tx1"/>
                        </a:solidFill>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2468906580"/>
                  </a:ext>
                </a:extLst>
              </a:tr>
            </a:tbl>
          </a:graphicData>
        </a:graphic>
      </p:graphicFrame>
      <p:pic>
        <p:nvPicPr>
          <p:cNvPr id="2" name="Picture 1">
            <a:extLst>
              <a:ext uri="{FF2B5EF4-FFF2-40B4-BE49-F238E27FC236}">
                <a16:creationId xmlns:a16="http://schemas.microsoft.com/office/drawing/2014/main" id="{BD55C159-4501-4147-8D99-9FE8EF9753A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48074" y="1009649"/>
            <a:ext cx="2466976" cy="1987038"/>
          </a:xfrm>
          <a:prstGeom prst="rect">
            <a:avLst/>
          </a:prstGeom>
        </p:spPr>
      </p:pic>
    </p:spTree>
    <p:extLst>
      <p:ext uri="{BB962C8B-B14F-4D97-AF65-F5344CB8AC3E}">
        <p14:creationId xmlns:p14="http://schemas.microsoft.com/office/powerpoint/2010/main" val="61760501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noGrp="1" noChangeArrowheads="1"/>
          </p:cNvSpPr>
          <p:nvPr>
            <p:ph type="title"/>
          </p:nvPr>
        </p:nvSpPr>
        <p:spPr>
          <a:xfrm>
            <a:off x="125413" y="157163"/>
            <a:ext cx="8867775" cy="492125"/>
          </a:xfrm>
        </p:spPr>
        <p:txBody>
          <a:bodyPr anchorCtr="1">
            <a:normAutofit fontScale="90000"/>
          </a:bodyPr>
          <a:lstStyle/>
          <a:p>
            <a:pPr algn="ctr" eaLnBrk="1" hangingPunct="1"/>
            <a:r>
              <a:rPr lang="en-GB" altLang="en-US" sz="3200" b="1" dirty="0">
                <a:solidFill>
                  <a:srgbClr val="7FC184"/>
                </a:solidFill>
                <a:latin typeface="Century Gothic" panose="020B0502020202020204" pitchFamily="34" charset="0"/>
              </a:rPr>
              <a:t>Year 4: Living things and their habitats</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2247310818"/>
              </p:ext>
            </p:extLst>
          </p:nvPr>
        </p:nvGraphicFramePr>
        <p:xfrm>
          <a:off x="447376" y="649288"/>
          <a:ext cx="8202355" cy="5655699"/>
        </p:xfrm>
        <a:graphic>
          <a:graphicData uri="http://schemas.openxmlformats.org/drawingml/2006/table">
            <a:tbl>
              <a:tblPr firstRow="1" bandRow="1">
                <a:effectLst/>
                <a:tableStyleId>{5C22544A-7EE6-4342-B048-85BDC9FD1C3A}</a:tableStyleId>
              </a:tblPr>
              <a:tblGrid>
                <a:gridCol w="1413702">
                  <a:extLst>
                    <a:ext uri="{9D8B030D-6E8A-4147-A177-3AD203B41FA5}">
                      <a16:colId xmlns:a16="http://schemas.microsoft.com/office/drawing/2014/main" val="20000"/>
                    </a:ext>
                  </a:extLst>
                </a:gridCol>
                <a:gridCol w="2191939">
                  <a:extLst>
                    <a:ext uri="{9D8B030D-6E8A-4147-A177-3AD203B41FA5}">
                      <a16:colId xmlns:a16="http://schemas.microsoft.com/office/drawing/2014/main" val="20001"/>
                    </a:ext>
                  </a:extLst>
                </a:gridCol>
                <a:gridCol w="2570205">
                  <a:extLst>
                    <a:ext uri="{9D8B030D-6E8A-4147-A177-3AD203B41FA5}">
                      <a16:colId xmlns:a16="http://schemas.microsoft.com/office/drawing/2014/main" val="20002"/>
                    </a:ext>
                  </a:extLst>
                </a:gridCol>
                <a:gridCol w="2026509">
                  <a:extLst>
                    <a:ext uri="{9D8B030D-6E8A-4147-A177-3AD203B41FA5}">
                      <a16:colId xmlns:a16="http://schemas.microsoft.com/office/drawing/2014/main" val="20003"/>
                    </a:ext>
                  </a:extLst>
                </a:gridCol>
              </a:tblGrid>
              <a:tr h="391981">
                <a:tc gridSpan="2">
                  <a:txBody>
                    <a:bodyPr/>
                    <a:lstStyle/>
                    <a:p>
                      <a:pPr lvl="0" algn="ctr"/>
                      <a:r>
                        <a:rPr lang="en-GB" sz="1800" dirty="0">
                          <a:solidFill>
                            <a:schemeClr val="bg1"/>
                          </a:solidFill>
                          <a:latin typeface="Century Gothic" pitchFamily="34"/>
                        </a:rPr>
                        <a:t>Subject Specific Vocabulary</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a:t>
                      </a: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3">
                  <a:txBody>
                    <a:bodyPr/>
                    <a:lstStyle/>
                    <a:p>
                      <a:pPr lvl="0" algn="ctr"/>
                      <a:r>
                        <a:rPr lang="en-GB" sz="1400" dirty="0">
                          <a:solidFill>
                            <a:schemeClr val="bg1"/>
                          </a:solidFill>
                          <a:latin typeface="Century Gothic" pitchFamily="34"/>
                        </a:rPr>
                        <a:t>How humans have helped the environment</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extLst>
                  <a:ext uri="{0D108BD9-81ED-4DB2-BD59-A6C34878D82A}">
                    <a16:rowId xmlns:a16="http://schemas.microsoft.com/office/drawing/2014/main" val="10000"/>
                  </a:ext>
                </a:extLst>
              </a:tr>
              <a:tr h="350926">
                <a:tc>
                  <a:txBody>
                    <a:bodyPr/>
                    <a:lstStyle/>
                    <a:p>
                      <a:pPr lvl="0"/>
                      <a:r>
                        <a:rPr lang="en-GB" sz="1400" b="1" dirty="0">
                          <a:solidFill>
                            <a:srgbClr val="7FC184"/>
                          </a:solidFill>
                          <a:latin typeface="Century Gothic" pitchFamily="34"/>
                        </a:rPr>
                        <a:t>amphibian</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rgbClr val="000000"/>
                          </a:solidFill>
                          <a:effectLst/>
                          <a:latin typeface="Century Gothic" panose="020B0502020202020204" pitchFamily="34" charset="0"/>
                          <a:ea typeface="+mn-ea"/>
                          <a:cs typeface="+mn-cs"/>
                        </a:rPr>
                        <a:t>Most amphibians have thin, moist skin that helps them to breathe</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lvl="0" algn="ctr"/>
                      <a:endParaRPr lang="en-GB" sz="120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0">
                <a:tc rowSpan="3">
                  <a:txBody>
                    <a:bodyPr/>
                    <a:lstStyle/>
                    <a:p>
                      <a:pPr lvl="0"/>
                      <a:r>
                        <a:rPr lang="en-GB" sz="1400" b="1" dirty="0">
                          <a:solidFill>
                            <a:srgbClr val="7FC184"/>
                          </a:solidFill>
                          <a:latin typeface="Century Gothic" pitchFamily="34"/>
                        </a:rPr>
                        <a:t>reptiles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pPr lvl="0"/>
                      <a:r>
                        <a:rPr lang="en-GB" sz="900" b="0" i="0" u="none" strike="noStrike" kern="1200" dirty="0">
                          <a:solidFill>
                            <a:srgbClr val="000000"/>
                          </a:solidFill>
                          <a:effectLst/>
                          <a:latin typeface="Century Gothic" panose="020B0502020202020204" pitchFamily="34" charset="0"/>
                          <a:ea typeface="+mn-ea"/>
                          <a:cs typeface="+mn-cs"/>
                        </a:rPr>
                        <a:t>A reptile is an air-breathing animal that has scales instead of hair or feathers.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292941">
                <a:tc vMerge="1">
                  <a:txBody>
                    <a:bodyPr/>
                    <a:lstStyle/>
                    <a:p>
                      <a:pPr lvl="0"/>
                      <a:endParaRPr lang="en-GB" sz="1400" b="1" dirty="0">
                        <a:solidFill>
                          <a:srgbClr val="7FC184"/>
                        </a:solidFill>
                        <a:latin typeface="Century Gothic" pitchFamily="34"/>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a:txBody>
                    <a:bodyPr/>
                    <a:lstStyle/>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Creating nature reserves</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38874">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Arial" panose="020B0604020202020204" pitchFamily="34" charset="0"/>
                        <a:buChar char="•"/>
                      </a:pPr>
                      <a:r>
                        <a:rPr lang="en-GB" sz="1200" b="1" i="0" u="none" strike="noStrike" kern="1200" dirty="0">
                          <a:solidFill>
                            <a:schemeClr val="tx1"/>
                          </a:solidFill>
                          <a:effectLst/>
                          <a:latin typeface="Century Gothic" panose="020B0502020202020204" pitchFamily="34" charset="0"/>
                          <a:ea typeface="+mn-ea"/>
                          <a:cs typeface="+mn-cs"/>
                        </a:rPr>
                        <a:t>Ecologically planned parks</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82402">
                <a:tc rowSpan="2">
                  <a:txBody>
                    <a:bodyPr/>
                    <a:lstStyle/>
                    <a:p>
                      <a:pPr lvl="0"/>
                      <a:r>
                        <a:rPr lang="en-GB" sz="1400" b="1" dirty="0">
                          <a:solidFill>
                            <a:srgbClr val="7FC184"/>
                          </a:solidFill>
                          <a:latin typeface="Century Gothic" pitchFamily="34"/>
                        </a:rPr>
                        <a:t>birds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Birds are warm-blooded and lay eggs. They have wings and their bodies are covered with feathers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5"/>
                  </a:ext>
                </a:extLst>
              </a:tr>
              <a:tr h="320548">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Garden ponds</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64338">
                <a:tc rowSpan="2">
                  <a:txBody>
                    <a:bodyPr/>
                    <a:lstStyle/>
                    <a:p>
                      <a:r>
                        <a:rPr lang="en-GB" sz="1400" b="1" dirty="0">
                          <a:solidFill>
                            <a:srgbClr val="7FC184"/>
                          </a:solidFill>
                          <a:latin typeface="Century Gothic" panose="020B0502020202020204" pitchFamily="34" charset="0"/>
                        </a:rPr>
                        <a:t>mammals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dirty="0">
                          <a:solidFill>
                            <a:schemeClr val="tx1"/>
                          </a:solidFill>
                          <a:latin typeface="Century Gothic" panose="020B0502020202020204" pitchFamily="34" charset="0"/>
                        </a:rPr>
                        <a:t>Most mammals give birth to live babies that look like their parents. All mammals are warm blooded</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0" lvl="0" indent="0" algn="l">
                        <a:buFont typeface="Arial" panose="020B0604020202020204" pitchFamily="34" charset="0"/>
                        <a:buNone/>
                      </a:pPr>
                      <a:r>
                        <a:rPr lang="en-GB" sz="1200" b="1" dirty="0">
                          <a:solidFill>
                            <a:schemeClr val="bg1"/>
                          </a:solidFill>
                          <a:latin typeface="Century Gothic" pitchFamily="34"/>
                        </a:rPr>
                        <a:t>Important facts to know by the end of the plant topic</a:t>
                      </a: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a:txBody>
                    <a:bodyPr/>
                    <a:lstStyle/>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Woodland areas</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88487">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indent="0" algn="ctr">
                        <a:buFont typeface="Wingdings" panose="05000000000000000000" pitchFamily="2" charset="2"/>
                        <a:buNone/>
                      </a:pPr>
                      <a:r>
                        <a:rPr lang="en-GB" sz="1400" b="1" u="none" dirty="0">
                          <a:solidFill>
                            <a:schemeClr val="bg1"/>
                          </a:solidFill>
                          <a:latin typeface="Century Gothic" panose="020B0502020202020204" pitchFamily="34" charset="0"/>
                        </a:rPr>
                        <a:t>How humans pose dangers to the environment</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extLst>
                  <a:ext uri="{0D108BD9-81ED-4DB2-BD59-A6C34878D82A}">
                    <a16:rowId xmlns:a16="http://schemas.microsoft.com/office/drawing/2014/main" val="10008"/>
                  </a:ext>
                </a:extLst>
              </a:tr>
              <a:tr h="460130">
                <a:tc rowSpan="2">
                  <a:txBody>
                    <a:bodyPr/>
                    <a:lstStyle/>
                    <a:p>
                      <a:r>
                        <a:rPr lang="en-GB" sz="1400" b="1" dirty="0">
                          <a:solidFill>
                            <a:srgbClr val="7FC184"/>
                          </a:solidFill>
                          <a:latin typeface="Century Gothic" panose="020B0502020202020204" pitchFamily="34" charset="0"/>
                        </a:rPr>
                        <a:t>flowering plants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rgbClr val="000000"/>
                          </a:solidFill>
                          <a:effectLst/>
                          <a:latin typeface="Century Gothic" panose="020B0502020202020204" pitchFamily="34" charset="0"/>
                          <a:ea typeface="+mn-ea"/>
                          <a:cs typeface="+mn-cs"/>
                        </a:rPr>
                        <a:t>Flowering plants produce seeds, fruits, and flowers. Most deciduous trees belong to this group.</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10">
                  <a:txBody>
                    <a:bodyPr/>
                    <a:lstStyle/>
                    <a:p>
                      <a:pPr marL="171450" lvl="0" indent="-171450" algn="l">
                        <a:buFont typeface="Arial" panose="020B0604020202020204" pitchFamily="34" charset="0"/>
                        <a:buChar char="•"/>
                      </a:pPr>
                      <a:r>
                        <a:rPr lang="en-GB" sz="1100" b="0" dirty="0">
                          <a:solidFill>
                            <a:schemeClr val="tx1"/>
                          </a:solidFill>
                          <a:latin typeface="Century Gothic" pitchFamily="34"/>
                        </a:rPr>
                        <a:t>Know that living things can be grouped in a variety of ways.</a:t>
                      </a:r>
                    </a:p>
                    <a:p>
                      <a:pPr marL="171450" lvl="0" indent="-171450" algn="l">
                        <a:buFont typeface="Arial" panose="020B0604020202020204" pitchFamily="34" charset="0"/>
                        <a:buChar char="•"/>
                      </a:pPr>
                      <a:r>
                        <a:rPr lang="en-GB" sz="1100" b="0" dirty="0">
                          <a:solidFill>
                            <a:schemeClr val="tx1"/>
                          </a:solidFill>
                          <a:latin typeface="Century Gothic" pitchFamily="34"/>
                        </a:rPr>
                        <a:t>Explore and use classification keys to group living things.</a:t>
                      </a:r>
                    </a:p>
                    <a:p>
                      <a:pPr marL="171450" lvl="0" indent="-171450" algn="l">
                        <a:buFont typeface="Arial" panose="020B0604020202020204" pitchFamily="34" charset="0"/>
                        <a:buChar char="•"/>
                      </a:pPr>
                      <a:r>
                        <a:rPr lang="en-GB" sz="1100" b="0" dirty="0">
                          <a:solidFill>
                            <a:schemeClr val="tx1"/>
                          </a:solidFill>
                          <a:latin typeface="Century Gothic" pitchFamily="34"/>
                        </a:rPr>
                        <a:t>Identify a number of living things in their local environment.</a:t>
                      </a:r>
                    </a:p>
                    <a:p>
                      <a:pPr marL="171450" lvl="0" indent="-171450" algn="l">
                        <a:buFont typeface="Arial" panose="020B0604020202020204" pitchFamily="34" charset="0"/>
                        <a:buChar char="•"/>
                      </a:pPr>
                      <a:r>
                        <a:rPr lang="en-GB" sz="1100" b="0" dirty="0">
                          <a:solidFill>
                            <a:schemeClr val="tx1"/>
                          </a:solidFill>
                          <a:latin typeface="Century Gothic" pitchFamily="34"/>
                        </a:rPr>
                        <a:t>Recognise that environments can change for good.</a:t>
                      </a:r>
                    </a:p>
                    <a:p>
                      <a:pPr marL="171450" lvl="0" indent="-171450" algn="l">
                        <a:buFont typeface="Arial" panose="020B0604020202020204" pitchFamily="34" charset="0"/>
                        <a:buChar char="•"/>
                      </a:pPr>
                      <a:r>
                        <a:rPr lang="en-GB" sz="1100" b="0" dirty="0">
                          <a:solidFill>
                            <a:schemeClr val="tx1"/>
                          </a:solidFill>
                          <a:latin typeface="Century Gothic" pitchFamily="34"/>
                        </a:rPr>
                        <a:t>Recognise that changes to the environment can be a danger to living things.</a:t>
                      </a:r>
                    </a:p>
                    <a:p>
                      <a:pPr marL="171450" lvl="0" indent="-171450" algn="l">
                        <a:buFont typeface="Arial" panose="020B0604020202020204" pitchFamily="34" charset="0"/>
                        <a:buChar char="•"/>
                      </a:pPr>
                      <a:r>
                        <a:rPr lang="en-GB" sz="1100" b="0" dirty="0">
                          <a:solidFill>
                            <a:schemeClr val="tx1"/>
                          </a:solidFill>
                          <a:latin typeface="Century Gothic" pitchFamily="34"/>
                        </a:rPr>
                        <a:t>Know that plants can be grouped into flowering and non flowering plants.</a:t>
                      </a:r>
                    </a:p>
                    <a:p>
                      <a:pPr marL="171450" lvl="0" indent="-171450" algn="l">
                        <a:buFont typeface="Arial" panose="020B0604020202020204" pitchFamily="34" charset="0"/>
                        <a:buChar char="•"/>
                      </a:pPr>
                      <a:r>
                        <a:rPr lang="en-GB" sz="1100" b="0" dirty="0">
                          <a:solidFill>
                            <a:schemeClr val="tx1"/>
                          </a:solidFill>
                          <a:latin typeface="Century Gothic" pitchFamily="34"/>
                        </a:rPr>
                        <a:t>Know that animals can be grouped into amphibians, reptiles, birds, mammals and fish.</a:t>
                      </a:r>
                    </a:p>
                  </a:txBody>
                  <a:tcPr marT="45735" marB="4573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100" b="1" dirty="0">
                        <a:solidFill>
                          <a:schemeClr val="tx1"/>
                        </a:solidFill>
                        <a:latin typeface="Century Gothic" panose="020B0502020202020204" pitchFamily="34" charset="0"/>
                      </a:endParaRPr>
                    </a:p>
                  </a:txBody>
                  <a:tcPr marT="45734" marB="4573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0">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Deforestation</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29742">
                <a:tc rowSpan="2">
                  <a:txBody>
                    <a:bodyPr/>
                    <a:lstStyle/>
                    <a:p>
                      <a:r>
                        <a:rPr lang="en-GB" sz="1400" b="1">
                          <a:solidFill>
                            <a:srgbClr val="7FC184"/>
                          </a:solidFill>
                          <a:latin typeface="Century Gothic" panose="020B0502020202020204" pitchFamily="34" charset="0"/>
                        </a:rPr>
                        <a:t>pollution</a:t>
                      </a:r>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i="0" u="none" strike="noStrike" kern="1200" dirty="0">
                          <a:solidFill>
                            <a:srgbClr val="000000"/>
                          </a:solidFill>
                          <a:effectLst/>
                          <a:latin typeface="Century Gothic" panose="020B0502020202020204" pitchFamily="34" charset="0"/>
                          <a:ea typeface="+mn-ea"/>
                          <a:cs typeface="+mn-cs"/>
                        </a:rPr>
                        <a:t>Pollution happens when the environment is contaminated, or dirtied, by waste, chemicals, and other harmful substances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0" indent="0" algn="ctr">
                        <a:buFont typeface="Wingdings" panose="05000000000000000000" pitchFamily="2" charset="2"/>
                        <a:buNone/>
                      </a:pPr>
                      <a:endParaRPr lang="en-GB" sz="1800" b="1" u="none" dirty="0">
                        <a:solidFill>
                          <a:srgbClr val="92D050"/>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2092855711"/>
                  </a:ext>
                </a:extLst>
              </a:tr>
              <a:tr h="0">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Litter</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0">
                <a:tc>
                  <a:txBody>
                    <a:bodyPr/>
                    <a:lstStyle/>
                    <a:p>
                      <a:pPr lvl="0"/>
                      <a:r>
                        <a:rPr lang="en-GB" sz="1400" b="1">
                          <a:solidFill>
                            <a:srgbClr val="7FC184"/>
                          </a:solidFill>
                          <a:latin typeface="Century Gothic" panose="020B0502020202020204" pitchFamily="34" charset="0"/>
                        </a:rPr>
                        <a:t>invertebrates</a:t>
                      </a:r>
                      <a:endParaRPr lang="en-GB" sz="1400" b="1" dirty="0">
                        <a:solidFill>
                          <a:srgbClr val="7FC184"/>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dirty="0">
                          <a:solidFill>
                            <a:schemeClr val="tx1"/>
                          </a:solidFill>
                          <a:latin typeface="Century Gothic" panose="020B0502020202020204" pitchFamily="34" charset="0"/>
                        </a:rPr>
                        <a:t>Invertebrates do not have skeletons or backbones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Arial" panose="020B0604020202020204" pitchFamily="34" charset="0"/>
                        <a:buChar char="•"/>
                      </a:pPr>
                      <a:endParaRPr lang="en-GB" sz="1200" b="1"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0">
                <a:tc rowSpan="2">
                  <a:txBody>
                    <a:bodyPr/>
                    <a:lstStyle/>
                    <a:p>
                      <a:pPr lvl="0"/>
                      <a:r>
                        <a:rPr lang="en-GB" sz="1400" b="1" dirty="0">
                          <a:solidFill>
                            <a:srgbClr val="7FC184"/>
                          </a:solidFill>
                          <a:latin typeface="Century Gothic" panose="020B0502020202020204" pitchFamily="34" charset="0"/>
                        </a:rPr>
                        <a:t>mosses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rgbClr val="000000"/>
                          </a:solidFill>
                          <a:effectLst/>
                          <a:latin typeface="Century Gothic" panose="020B0502020202020204" pitchFamily="34" charset="0"/>
                          <a:ea typeface="+mn-ea"/>
                          <a:cs typeface="+mn-cs"/>
                        </a:rPr>
                        <a:t>Mosses are small, seedless plants that often grow in moist, shady places.</a:t>
                      </a:r>
                      <a:endParaRPr lang="en-GB" sz="900" b="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Arial" panose="020B0604020202020204" pitchFamily="34" charset="0"/>
                        <a:buChar char="•"/>
                      </a:pPr>
                      <a:endParaRPr lang="en-GB" sz="1200" b="1"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0">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Industrial waste into rivers</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30708">
                <a:tc rowSpan="2">
                  <a:txBody>
                    <a:bodyPr/>
                    <a:lstStyle/>
                    <a:p>
                      <a:pPr lvl="0"/>
                      <a:r>
                        <a:rPr lang="en-GB" sz="1400" b="1" dirty="0">
                          <a:solidFill>
                            <a:srgbClr val="7FC184"/>
                          </a:solidFill>
                          <a:latin typeface="Century Gothic" panose="020B0502020202020204" pitchFamily="34" charset="0"/>
                        </a:rPr>
                        <a:t>spiders</a:t>
                      </a: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rgbClr val="000000"/>
                          </a:solidFill>
                          <a:effectLst/>
                          <a:latin typeface="Century Gothic" panose="020B0502020202020204" pitchFamily="34" charset="0"/>
                          <a:ea typeface="+mn-ea"/>
                          <a:cs typeface="+mn-cs"/>
                        </a:rPr>
                        <a:t>All spiders can spin silk, but not all spiders spin webs</a:t>
                      </a:r>
                      <a:endParaRPr lang="en-GB" sz="900" dirty="0">
                        <a:solidFill>
                          <a:schemeClr val="tx1"/>
                        </a:solidFill>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Arial" panose="020B0604020202020204" pitchFamily="34" charset="0"/>
                        <a:buChar char="•"/>
                      </a:pPr>
                      <a:endParaRPr lang="en-GB" sz="1200" b="1" dirty="0">
                        <a:solidFill>
                          <a:schemeClr val="tx1"/>
                        </a:solidFill>
                        <a:latin typeface="Century Gothic" panose="020B0502020202020204" pitchFamily="34" charset="0"/>
                      </a:endParaRP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135082">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Burning fossil fuels</a:t>
                      </a:r>
                    </a:p>
                  </a:txBody>
                  <a:tcPr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0">
                <a:tc>
                  <a:txBody>
                    <a:bodyPr/>
                    <a:lstStyle/>
                    <a:p>
                      <a:r>
                        <a:rPr lang="en-GB" sz="1400" b="1" dirty="0">
                          <a:solidFill>
                            <a:srgbClr val="7FC184"/>
                          </a:solidFill>
                          <a:latin typeface="Century Gothic" panose="020B0502020202020204" pitchFamily="34" charset="0"/>
                        </a:rPr>
                        <a:t>insects</a:t>
                      </a:r>
                      <a:endParaRPr lang="en-GB" dirty="0"/>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i="0" u="none" strike="noStrike" kern="1200" dirty="0">
                          <a:solidFill>
                            <a:srgbClr val="000000"/>
                          </a:solidFill>
                          <a:effectLst/>
                          <a:latin typeface="Century Gothic" panose="020B0502020202020204" pitchFamily="34" charset="0"/>
                          <a:ea typeface="+mn-ea"/>
                          <a:cs typeface="+mn-cs"/>
                        </a:rPr>
                        <a:t>Small and often winged animals that are arthropods having six jointed legs and a body formed of a head, thorax, and abdomen</a:t>
                      </a:r>
                      <a:endParaRPr lang="en-GB" sz="900" b="0" dirty="0">
                        <a:latin typeface="Century Gothic" panose="020B0502020202020204" pitchFamily="34" charset="0"/>
                      </a:endParaRPr>
                    </a:p>
                  </a:txBody>
                  <a:tcPr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8"/>
                  </a:ext>
                </a:extLst>
              </a:tr>
            </a:tbl>
          </a:graphicData>
        </a:graphic>
      </p:graphicFrame>
      <p:pic>
        <p:nvPicPr>
          <p:cNvPr id="5" name="Picture 4">
            <a:extLst>
              <a:ext uri="{FF2B5EF4-FFF2-40B4-BE49-F238E27FC236}">
                <a16:creationId xmlns:a16="http://schemas.microsoft.com/office/drawing/2014/main" id="{BFA5705E-50B0-4C4F-A255-567C15CDC1F9}"/>
              </a:ext>
            </a:extLst>
          </p:cNvPr>
          <p:cNvPicPr>
            <a:picLocks noChangeAspect="1"/>
          </p:cNvPicPr>
          <p:nvPr/>
        </p:nvPicPr>
        <p:blipFill>
          <a:blip r:embed="rId3"/>
          <a:stretch>
            <a:fillRect/>
          </a:stretch>
        </p:blipFill>
        <p:spPr>
          <a:xfrm>
            <a:off x="4045765" y="1045476"/>
            <a:ext cx="1360489" cy="1648178"/>
          </a:xfrm>
          <a:prstGeom prst="rect">
            <a:avLst/>
          </a:prstGeom>
        </p:spPr>
      </p:pic>
      <p:pic>
        <p:nvPicPr>
          <p:cNvPr id="6" name="Picture 5">
            <a:extLst>
              <a:ext uri="{FF2B5EF4-FFF2-40B4-BE49-F238E27FC236}">
                <a16:creationId xmlns:a16="http://schemas.microsoft.com/office/drawing/2014/main" id="{48927EDA-5AA9-4B3C-A8A3-90009A0AEDB2}"/>
              </a:ext>
            </a:extLst>
          </p:cNvPr>
          <p:cNvPicPr>
            <a:picLocks noChangeAspect="1"/>
          </p:cNvPicPr>
          <p:nvPr/>
        </p:nvPicPr>
        <p:blipFill>
          <a:blip r:embed="rId4"/>
          <a:stretch>
            <a:fillRect/>
          </a:stretch>
        </p:blipFill>
        <p:spPr>
          <a:xfrm>
            <a:off x="5373037" y="1045476"/>
            <a:ext cx="1246065" cy="1648178"/>
          </a:xfrm>
          <a:prstGeom prst="rect">
            <a:avLst/>
          </a:prstGeom>
        </p:spPr>
      </p:pic>
    </p:spTree>
    <p:extLst>
      <p:ext uri="{BB962C8B-B14F-4D97-AF65-F5344CB8AC3E}">
        <p14:creationId xmlns:p14="http://schemas.microsoft.com/office/powerpoint/2010/main" val="340786391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aedf825-ae8c-44e1-8e58-2d3ce68ec16c">
      <Terms xmlns="http://schemas.microsoft.com/office/infopath/2007/PartnerControls"/>
    </lcf76f155ced4ddcb4097134ff3c332f>
    <TaxCatchAll xmlns="21106c98-ebfd-4a47-9f00-76a61a33336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0D3DD4D02A244AB1BF5FC98CC7297" ma:contentTypeVersion="14" ma:contentTypeDescription="Create a new document." ma:contentTypeScope="" ma:versionID="471eaeeb1dff6c2bc12b577ba22b2c86">
  <xsd:schema xmlns:xsd="http://www.w3.org/2001/XMLSchema" xmlns:xs="http://www.w3.org/2001/XMLSchema" xmlns:p="http://schemas.microsoft.com/office/2006/metadata/properties" xmlns:ns2="3aedf825-ae8c-44e1-8e58-2d3ce68ec16c" xmlns:ns3="21106c98-ebfd-4a47-9f00-76a61a333364" targetNamespace="http://schemas.microsoft.com/office/2006/metadata/properties" ma:root="true" ma:fieldsID="568caca1562315f075b224f1c59b2db5" ns2:_="" ns3:_="">
    <xsd:import namespace="3aedf825-ae8c-44e1-8e58-2d3ce68ec16c"/>
    <xsd:import namespace="21106c98-ebfd-4a47-9f00-76a61a333364"/>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df825-ae8c-44e1-8e58-2d3ce68ec1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0d17afa-19d8-47aa-8dab-4b3c63589552"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106c98-ebfd-4a47-9f00-76a61a33336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44df2a61-6cc3-4164-b80a-78caadfe04d3}" ma:internalName="TaxCatchAll" ma:showField="CatchAllData" ma:web="21106c98-ebfd-4a47-9f00-76a61a3333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7F18BD-22A3-4762-A589-C995C622DC69}">
  <ds:schemaRefs>
    <ds:schemaRef ds:uri="http://schemas.microsoft.com/office/2006/metadata/properties"/>
    <ds:schemaRef ds:uri="http://schemas.microsoft.com/office/infopath/2007/PartnerControls"/>
    <ds:schemaRef ds:uri="3aedf825-ae8c-44e1-8e58-2d3ce68ec16c"/>
    <ds:schemaRef ds:uri="21106c98-ebfd-4a47-9f00-76a61a333364"/>
  </ds:schemaRefs>
</ds:datastoreItem>
</file>

<file path=customXml/itemProps2.xml><?xml version="1.0" encoding="utf-8"?>
<ds:datastoreItem xmlns:ds="http://schemas.openxmlformats.org/officeDocument/2006/customXml" ds:itemID="{DE8606BF-8E62-4C0F-B88D-592C1E1A511B}">
  <ds:schemaRefs>
    <ds:schemaRef ds:uri="http://schemas.microsoft.com/sharepoint/v3/contenttype/forms"/>
  </ds:schemaRefs>
</ds:datastoreItem>
</file>

<file path=customXml/itemProps3.xml><?xml version="1.0" encoding="utf-8"?>
<ds:datastoreItem xmlns:ds="http://schemas.openxmlformats.org/officeDocument/2006/customXml" ds:itemID="{994CCED4-76A1-4960-8298-A175CCB6D9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edf825-ae8c-44e1-8e58-2d3ce68ec16c"/>
    <ds:schemaRef ds:uri="21106c98-ebfd-4a47-9f00-76a61a333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Know Mats v 3</Template>
  <TotalTime>4703</TotalTime>
  <Words>2367</Words>
  <Application>Microsoft Office PowerPoint</Application>
  <PresentationFormat>On-screen Show (4:3)</PresentationFormat>
  <Paragraphs>262</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Century Gothic</vt:lpstr>
      <vt:lpstr>Wingdings</vt:lpstr>
      <vt:lpstr>Office Theme</vt:lpstr>
      <vt:lpstr>Year 4: Water Cycle Knowledge Mat</vt:lpstr>
      <vt:lpstr>Year 4: States of Matter Mat</vt:lpstr>
      <vt:lpstr>PowerPoint Presentation</vt:lpstr>
      <vt:lpstr>Year 4: Digestive System Knowledge Mat</vt:lpstr>
      <vt:lpstr>Year 4: Sound Knowledge Mat</vt:lpstr>
      <vt:lpstr>Year 4: Electricity Knowledge Mat</vt:lpstr>
      <vt:lpstr>Year 4: Living things and their habitats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Devina Shryane</cp:lastModifiedBy>
  <cp:revision>321</cp:revision>
  <dcterms:created xsi:type="dcterms:W3CDTF">2018-11-22T20:08:20Z</dcterms:created>
  <dcterms:modified xsi:type="dcterms:W3CDTF">2023-10-02T12:38:28Z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0x010100BE40D3DD4D02A244AB1BF5FC98CC7297</vt:lpwstr>
  </property>
  <property fmtid="{D5CDD505-2E9C-101B-9397-08002B2CF9AE}" pid="3" name="Order">
    <vt:r8>1736400</vt:r8>
  </property>
  <property fmtid="{D5CDD505-2E9C-101B-9397-08002B2CF9AE}" pid="4" name="MediaServiceImageTags">
    <vt:lpwstr/>
  </property>
</Properties>
</file>