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1768" r:id="rId5"/>
    <p:sldId id="1769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DA3"/>
    <a:srgbClr val="E5DFED"/>
    <a:srgbClr val="EDC2B1"/>
    <a:srgbClr val="A14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vina Shryane" userId="6990cb02-8000-4350-8b62-40cedb7a5f09" providerId="ADAL" clId="{159F42D8-0C78-40E9-BF86-5180F034E727}"/>
    <pc:docChg chg="delSld">
      <pc:chgData name="Devina Shryane" userId="6990cb02-8000-4350-8b62-40cedb7a5f09" providerId="ADAL" clId="{159F42D8-0C78-40E9-BF86-5180F034E727}" dt="2023-10-01T13:56:37.606" v="12" actId="2696"/>
      <pc:docMkLst>
        <pc:docMk/>
      </pc:docMkLst>
      <pc:sldChg chg="del">
        <pc:chgData name="Devina Shryane" userId="6990cb02-8000-4350-8b62-40cedb7a5f09" providerId="ADAL" clId="{159F42D8-0C78-40E9-BF86-5180F034E727}" dt="2023-10-01T13:56:25.382" v="6" actId="2696"/>
        <pc:sldMkLst>
          <pc:docMk/>
          <pc:sldMk cId="0" sldId="1749"/>
        </pc:sldMkLst>
      </pc:sldChg>
      <pc:sldChg chg="del">
        <pc:chgData name="Devina Shryane" userId="6990cb02-8000-4350-8b62-40cedb7a5f09" providerId="ADAL" clId="{159F42D8-0C78-40E9-BF86-5180F034E727}" dt="2023-10-01T13:56:21.503" v="4" actId="2696"/>
        <pc:sldMkLst>
          <pc:docMk/>
          <pc:sldMk cId="0" sldId="1751"/>
        </pc:sldMkLst>
      </pc:sldChg>
      <pc:sldChg chg="del">
        <pc:chgData name="Devina Shryane" userId="6990cb02-8000-4350-8b62-40cedb7a5f09" providerId="ADAL" clId="{159F42D8-0C78-40E9-BF86-5180F034E727}" dt="2023-10-01T13:56:23.379" v="5" actId="2696"/>
        <pc:sldMkLst>
          <pc:docMk/>
          <pc:sldMk cId="0" sldId="1752"/>
        </pc:sldMkLst>
      </pc:sldChg>
      <pc:sldChg chg="del">
        <pc:chgData name="Devina Shryane" userId="6990cb02-8000-4350-8b62-40cedb7a5f09" providerId="ADAL" clId="{159F42D8-0C78-40E9-BF86-5180F034E727}" dt="2023-10-01T13:56:29.257" v="8" actId="2696"/>
        <pc:sldMkLst>
          <pc:docMk/>
          <pc:sldMk cId="0" sldId="1761"/>
        </pc:sldMkLst>
      </pc:sldChg>
      <pc:sldChg chg="del">
        <pc:chgData name="Devina Shryane" userId="6990cb02-8000-4350-8b62-40cedb7a5f09" providerId="ADAL" clId="{159F42D8-0C78-40E9-BF86-5180F034E727}" dt="2023-10-01T13:56:31.181" v="9" actId="2696"/>
        <pc:sldMkLst>
          <pc:docMk/>
          <pc:sldMk cId="0" sldId="1762"/>
        </pc:sldMkLst>
      </pc:sldChg>
      <pc:sldChg chg="del">
        <pc:chgData name="Devina Shryane" userId="6990cb02-8000-4350-8b62-40cedb7a5f09" providerId="ADAL" clId="{159F42D8-0C78-40E9-BF86-5180F034E727}" dt="2023-10-01T13:56:33.333" v="10" actId="2696"/>
        <pc:sldMkLst>
          <pc:docMk/>
          <pc:sldMk cId="0" sldId="1763"/>
        </pc:sldMkLst>
      </pc:sldChg>
      <pc:sldChg chg="del">
        <pc:chgData name="Devina Shryane" userId="6990cb02-8000-4350-8b62-40cedb7a5f09" providerId="ADAL" clId="{159F42D8-0C78-40E9-BF86-5180F034E727}" dt="2023-10-01T13:56:12.782" v="0" actId="2696"/>
        <pc:sldMkLst>
          <pc:docMk/>
          <pc:sldMk cId="363409992" sldId="1764"/>
        </pc:sldMkLst>
      </pc:sldChg>
      <pc:sldChg chg="del">
        <pc:chgData name="Devina Shryane" userId="6990cb02-8000-4350-8b62-40cedb7a5f09" providerId="ADAL" clId="{159F42D8-0C78-40E9-BF86-5180F034E727}" dt="2023-10-01T13:56:15.453" v="1" actId="2696"/>
        <pc:sldMkLst>
          <pc:docMk/>
          <pc:sldMk cId="4251403360" sldId="1765"/>
        </pc:sldMkLst>
      </pc:sldChg>
      <pc:sldChg chg="del">
        <pc:chgData name="Devina Shryane" userId="6990cb02-8000-4350-8b62-40cedb7a5f09" providerId="ADAL" clId="{159F42D8-0C78-40E9-BF86-5180F034E727}" dt="2023-10-01T13:56:17.467" v="2" actId="2696"/>
        <pc:sldMkLst>
          <pc:docMk/>
          <pc:sldMk cId="2872825731" sldId="1766"/>
        </pc:sldMkLst>
      </pc:sldChg>
      <pc:sldChg chg="del">
        <pc:chgData name="Devina Shryane" userId="6990cb02-8000-4350-8b62-40cedb7a5f09" providerId="ADAL" clId="{159F42D8-0C78-40E9-BF86-5180F034E727}" dt="2023-10-01T13:56:19.540" v="3" actId="2696"/>
        <pc:sldMkLst>
          <pc:docMk/>
          <pc:sldMk cId="2748037701" sldId="1767"/>
        </pc:sldMkLst>
      </pc:sldChg>
      <pc:sldChg chg="del">
        <pc:chgData name="Devina Shryane" userId="6990cb02-8000-4350-8b62-40cedb7a5f09" providerId="ADAL" clId="{159F42D8-0C78-40E9-BF86-5180F034E727}" dt="2023-10-01T13:56:35.409" v="11" actId="2696"/>
        <pc:sldMkLst>
          <pc:docMk/>
          <pc:sldMk cId="812674693" sldId="1773"/>
        </pc:sldMkLst>
      </pc:sldChg>
      <pc:sldChg chg="del">
        <pc:chgData name="Devina Shryane" userId="6990cb02-8000-4350-8b62-40cedb7a5f09" providerId="ADAL" clId="{159F42D8-0C78-40E9-BF86-5180F034E727}" dt="2023-10-01T13:56:37.606" v="12" actId="2696"/>
        <pc:sldMkLst>
          <pc:docMk/>
          <pc:sldMk cId="2360703726" sldId="1774"/>
        </pc:sldMkLst>
      </pc:sldChg>
      <pc:sldChg chg="del">
        <pc:chgData name="Devina Shryane" userId="6990cb02-8000-4350-8b62-40cedb7a5f09" providerId="ADAL" clId="{159F42D8-0C78-40E9-BF86-5180F034E727}" dt="2023-10-01T13:56:27.352" v="7" actId="2696"/>
        <pc:sldMkLst>
          <pc:docMk/>
          <pc:sldMk cId="1106933910" sldId="1779"/>
        </pc:sldMkLst>
      </pc:sldChg>
    </pc:docChg>
  </pc:docChgLst>
  <pc:docChgLst>
    <pc:chgData name="Devina Shryane" userId="6990cb02-8000-4350-8b62-40cedb7a5f09" providerId="ADAL" clId="{109E15C4-F423-4B42-92F7-AAEFCF1B14BB}"/>
    <pc:docChg chg="delSld">
      <pc:chgData name="Devina Shryane" userId="6990cb02-8000-4350-8b62-40cedb7a5f09" providerId="ADAL" clId="{109E15C4-F423-4B42-92F7-AAEFCF1B14BB}" dt="2023-10-02T20:56:39.407" v="6" actId="2696"/>
      <pc:docMkLst>
        <pc:docMk/>
      </pc:docMkLst>
      <pc:sldChg chg="del">
        <pc:chgData name="Devina Shryane" userId="6990cb02-8000-4350-8b62-40cedb7a5f09" providerId="ADAL" clId="{109E15C4-F423-4B42-92F7-AAEFCF1B14BB}" dt="2023-10-02T20:55:22.958" v="3" actId="47"/>
        <pc:sldMkLst>
          <pc:docMk/>
          <pc:sldMk cId="2275088728" sldId="256"/>
        </pc:sldMkLst>
      </pc:sldChg>
      <pc:sldChg chg="del">
        <pc:chgData name="Devina Shryane" userId="6990cb02-8000-4350-8b62-40cedb7a5f09" providerId="ADAL" clId="{109E15C4-F423-4B42-92F7-AAEFCF1B14BB}" dt="2023-10-02T20:55:15.228" v="0" actId="47"/>
        <pc:sldMkLst>
          <pc:docMk/>
          <pc:sldMk cId="0" sldId="1748"/>
        </pc:sldMkLst>
      </pc:sldChg>
      <pc:sldChg chg="del">
        <pc:chgData name="Devina Shryane" userId="6990cb02-8000-4350-8b62-40cedb7a5f09" providerId="ADAL" clId="{109E15C4-F423-4B42-92F7-AAEFCF1B14BB}" dt="2023-10-02T20:55:15.228" v="0" actId="47"/>
        <pc:sldMkLst>
          <pc:docMk/>
          <pc:sldMk cId="0" sldId="1750"/>
        </pc:sldMkLst>
      </pc:sldChg>
      <pc:sldChg chg="del">
        <pc:chgData name="Devina Shryane" userId="6990cb02-8000-4350-8b62-40cedb7a5f09" providerId="ADAL" clId="{109E15C4-F423-4B42-92F7-AAEFCF1B14BB}" dt="2023-10-02T20:55:15.228" v="0" actId="47"/>
        <pc:sldMkLst>
          <pc:docMk/>
          <pc:sldMk cId="3628026461" sldId="1753"/>
        </pc:sldMkLst>
      </pc:sldChg>
      <pc:sldChg chg="del">
        <pc:chgData name="Devina Shryane" userId="6990cb02-8000-4350-8b62-40cedb7a5f09" providerId="ADAL" clId="{109E15C4-F423-4B42-92F7-AAEFCF1B14BB}" dt="2023-10-02T20:55:17.808" v="1" actId="47"/>
        <pc:sldMkLst>
          <pc:docMk/>
          <pc:sldMk cId="0" sldId="1755"/>
        </pc:sldMkLst>
      </pc:sldChg>
      <pc:sldChg chg="del">
        <pc:chgData name="Devina Shryane" userId="6990cb02-8000-4350-8b62-40cedb7a5f09" providerId="ADAL" clId="{109E15C4-F423-4B42-92F7-AAEFCF1B14BB}" dt="2023-10-02T20:55:20.545" v="2" actId="47"/>
        <pc:sldMkLst>
          <pc:docMk/>
          <pc:sldMk cId="0" sldId="1756"/>
        </pc:sldMkLst>
      </pc:sldChg>
      <pc:sldChg chg="del">
        <pc:chgData name="Devina Shryane" userId="6990cb02-8000-4350-8b62-40cedb7a5f09" providerId="ADAL" clId="{109E15C4-F423-4B42-92F7-AAEFCF1B14BB}" dt="2023-10-02T20:55:17.808" v="1" actId="47"/>
        <pc:sldMkLst>
          <pc:docMk/>
          <pc:sldMk cId="0" sldId="1757"/>
        </pc:sldMkLst>
      </pc:sldChg>
      <pc:sldChg chg="del">
        <pc:chgData name="Devina Shryane" userId="6990cb02-8000-4350-8b62-40cedb7a5f09" providerId="ADAL" clId="{109E15C4-F423-4B42-92F7-AAEFCF1B14BB}" dt="2023-10-02T20:55:20.545" v="2" actId="47"/>
        <pc:sldMkLst>
          <pc:docMk/>
          <pc:sldMk cId="0" sldId="1760"/>
        </pc:sldMkLst>
      </pc:sldChg>
      <pc:sldChg chg="del">
        <pc:chgData name="Devina Shryane" userId="6990cb02-8000-4350-8b62-40cedb7a5f09" providerId="ADAL" clId="{109E15C4-F423-4B42-92F7-AAEFCF1B14BB}" dt="2023-10-02T20:56:39.407" v="6" actId="2696"/>
        <pc:sldMkLst>
          <pc:docMk/>
          <pc:sldMk cId="3967704552" sldId="1770"/>
        </pc:sldMkLst>
      </pc:sldChg>
      <pc:sldChg chg="del">
        <pc:chgData name="Devina Shryane" userId="6990cb02-8000-4350-8b62-40cedb7a5f09" providerId="ADAL" clId="{109E15C4-F423-4B42-92F7-AAEFCF1B14BB}" dt="2023-10-02T20:55:22.958" v="3" actId="47"/>
        <pc:sldMkLst>
          <pc:docMk/>
          <pc:sldMk cId="1679630712" sldId="1771"/>
        </pc:sldMkLst>
      </pc:sldChg>
      <pc:sldChg chg="del">
        <pc:chgData name="Devina Shryane" userId="6990cb02-8000-4350-8b62-40cedb7a5f09" providerId="ADAL" clId="{109E15C4-F423-4B42-92F7-AAEFCF1B14BB}" dt="2023-10-02T20:55:20.545" v="2" actId="47"/>
        <pc:sldMkLst>
          <pc:docMk/>
          <pc:sldMk cId="1977086025" sldId="1772"/>
        </pc:sldMkLst>
      </pc:sldChg>
      <pc:sldChg chg="del">
        <pc:chgData name="Devina Shryane" userId="6990cb02-8000-4350-8b62-40cedb7a5f09" providerId="ADAL" clId="{109E15C4-F423-4B42-92F7-AAEFCF1B14BB}" dt="2023-10-02T20:56:36.350" v="5" actId="2696"/>
        <pc:sldMkLst>
          <pc:docMk/>
          <pc:sldMk cId="281677265" sldId="1775"/>
        </pc:sldMkLst>
      </pc:sldChg>
      <pc:sldChg chg="del">
        <pc:chgData name="Devina Shryane" userId="6990cb02-8000-4350-8b62-40cedb7a5f09" providerId="ADAL" clId="{109E15C4-F423-4B42-92F7-AAEFCF1B14BB}" dt="2023-10-02T20:56:33.988" v="4" actId="2696"/>
        <pc:sldMkLst>
          <pc:docMk/>
          <pc:sldMk cId="3453176380" sldId="1776"/>
        </pc:sldMkLst>
      </pc:sldChg>
      <pc:sldChg chg="del">
        <pc:chgData name="Devina Shryane" userId="6990cb02-8000-4350-8b62-40cedb7a5f09" providerId="ADAL" clId="{109E15C4-F423-4B42-92F7-AAEFCF1B14BB}" dt="2023-10-02T20:55:17.808" v="1" actId="47"/>
        <pc:sldMkLst>
          <pc:docMk/>
          <pc:sldMk cId="707295322" sldId="1777"/>
        </pc:sldMkLst>
      </pc:sldChg>
      <pc:sldChg chg="del">
        <pc:chgData name="Devina Shryane" userId="6990cb02-8000-4350-8b62-40cedb7a5f09" providerId="ADAL" clId="{109E15C4-F423-4B42-92F7-AAEFCF1B14BB}" dt="2023-10-02T20:55:22.958" v="3" actId="47"/>
        <pc:sldMkLst>
          <pc:docMk/>
          <pc:sldMk cId="444283728" sldId="177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0" y="57150"/>
            <a:ext cx="907732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C5DA3"/>
                </a:solidFill>
                <a:latin typeface="Century Gothic" panose="020B0502020202020204" pitchFamily="34" charset="0"/>
              </a:rPr>
              <a:t>Beyond Living Memory: KS1 Knowledge Mat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C3637747-C5B9-4583-8E05-02EAFC898A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352338"/>
              </p:ext>
            </p:extLst>
          </p:nvPr>
        </p:nvGraphicFramePr>
        <p:xfrm>
          <a:off x="66674" y="697556"/>
          <a:ext cx="9010651" cy="572235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36480">
                  <a:extLst>
                    <a:ext uri="{9D8B030D-6E8A-4147-A177-3AD203B41FA5}">
                      <a16:colId xmlns:a16="http://schemas.microsoft.com/office/drawing/2014/main" val="2856023917"/>
                    </a:ext>
                  </a:extLst>
                </a:gridCol>
                <a:gridCol w="2013247">
                  <a:extLst>
                    <a:ext uri="{9D8B030D-6E8A-4147-A177-3AD203B41FA5}">
                      <a16:colId xmlns:a16="http://schemas.microsoft.com/office/drawing/2014/main" val="3951551185"/>
                    </a:ext>
                  </a:extLst>
                </a:gridCol>
                <a:gridCol w="3547677">
                  <a:extLst>
                    <a:ext uri="{9D8B030D-6E8A-4147-A177-3AD203B41FA5}">
                      <a16:colId xmlns:a16="http://schemas.microsoft.com/office/drawing/2014/main" val="3283858985"/>
                    </a:ext>
                  </a:extLst>
                </a:gridCol>
                <a:gridCol w="2013247">
                  <a:extLst>
                    <a:ext uri="{9D8B030D-6E8A-4147-A177-3AD203B41FA5}">
                      <a16:colId xmlns:a16="http://schemas.microsoft.com/office/drawing/2014/main" val="1262213171"/>
                    </a:ext>
                  </a:extLst>
                </a:gridCol>
              </a:tblGrid>
              <a:tr h="381601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200" dirty="0">
                          <a:latin typeface="Century Gothic" pitchFamily="34"/>
                        </a:rPr>
                        <a:t>Subject Specific Vocabulary</a:t>
                      </a:r>
                    </a:p>
                    <a:p>
                      <a:pPr lvl="0" algn="ctr"/>
                      <a:r>
                        <a:rPr lang="en-GB" sz="1200" dirty="0">
                          <a:latin typeface="Century Gothic" pitchFamily="34"/>
                        </a:rPr>
                        <a:t> for the Victorian</a:t>
                      </a:r>
                      <a:r>
                        <a:rPr lang="en-GB" sz="1200" baseline="0" dirty="0">
                          <a:latin typeface="Century Gothic" pitchFamily="34"/>
                        </a:rPr>
                        <a:t> Period</a:t>
                      </a:r>
                      <a:endParaRPr lang="en-GB" sz="1200" dirty="0">
                        <a:latin typeface="Century Gothic" pitchFamily="34"/>
                      </a:endParaRP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lvl="0"/>
                      <a:endParaRPr lang="en-GB" sz="1800" dirty="0">
                        <a:latin typeface="Century Gothic" pitchFamily="34"/>
                      </a:endParaRP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latin typeface="Century Gothic" pitchFamily="34"/>
                        </a:rPr>
                        <a:t>Exciting Books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839317"/>
                  </a:ext>
                </a:extLst>
              </a:tr>
              <a:tr h="55047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gramophone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gramophone is an old type of record player. A gramophone plays records.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24" marB="45724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9813094"/>
                  </a:ext>
                </a:extLst>
              </a:tr>
              <a:tr h="55047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wireless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earliest form of radios. The word radio replaced wireless around the 1920s.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788565"/>
                  </a:ext>
                </a:extLst>
              </a:tr>
              <a:tr h="550478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quilt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quilt is the name given to a warm and heavy covering put on a bed. Today we use a duvet.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793378"/>
                  </a:ext>
                </a:extLst>
              </a:tr>
              <a:tr h="55047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penny farthing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This was one of the earliest bicycles. It had one large and one small wheel.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Sticky Knowledge about history beyond living memory</a:t>
                      </a:r>
                      <a:endParaRPr lang="en-GB" sz="1800" dirty="0">
                        <a:solidFill>
                          <a:srgbClr val="7C5DA3"/>
                        </a:solidFill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351970"/>
                  </a:ext>
                </a:extLst>
              </a:tr>
              <a:tr h="8821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farthing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farthing was a coin. It was worth a quarter of an old penny. Four farthings made an old penny.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205399"/>
                  </a:ext>
                </a:extLst>
              </a:tr>
              <a:tr h="388073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dirty="0">
                        <a:solidFill>
                          <a:srgbClr val="7030A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Workhouses were unpleasant places where orphaned children or abandoned children lived. It was also the home to mentally ill or very poor people.</a:t>
                      </a: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rowSpan="9">
                  <a:txBody>
                    <a:bodyPr/>
                    <a:lstStyle/>
                    <a:p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395972"/>
                  </a:ext>
                </a:extLst>
              </a:tr>
              <a:tr h="313022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washing dolly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washing dolly was historically a tool used for tossing laundry by pumping the dolly up and down on the laundry in the dolly tub.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931272"/>
                  </a:ext>
                </a:extLst>
              </a:tr>
              <a:tr h="2966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There were no televisions or electronic games 100 years ago. There were very few books as well and very few poor children would know how to read.</a:t>
                      </a: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999316"/>
                  </a:ext>
                </a:extLst>
              </a:tr>
              <a:tr h="252057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charabanc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type of horse-drawn vehicle or early motor coach, usually open-topped.</a:t>
                      </a:r>
                      <a:endParaRPr lang="en-GB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894416"/>
                  </a:ext>
                </a:extLst>
              </a:tr>
              <a:tr h="5134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About 100 years ago most children would have been working in a full-time job by the time they were 12 years old.</a:t>
                      </a: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811019"/>
                  </a:ext>
                </a:extLst>
              </a:tr>
              <a:tr h="71126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workhouse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This was the home to many orphaned or sick children. It was also home to poor people without a job.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034487"/>
                  </a:ext>
                </a:extLst>
              </a:tr>
              <a:tr h="5180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most popular games played by children 100 years ago were marbles, hopscotch, blind man’s bluff and blow football.</a:t>
                      </a: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654070"/>
                  </a:ext>
                </a:extLst>
              </a:tr>
              <a:tr h="71126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gruel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Gruel is a food consisting of some type of cereal—oat, wheat or rye flour, or rice—boiled in water or milk.</a:t>
                      </a:r>
                      <a:endParaRPr lang="en-GB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665526"/>
                  </a:ext>
                </a:extLst>
              </a:tr>
              <a:tr h="5501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Over a 100 years ago there would not have been any take-away food places. However, fish and chip shops first opened about 150 years ago.</a:t>
                      </a: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303478"/>
                  </a:ext>
                </a:extLst>
              </a:tr>
            </a:tbl>
          </a:graphicData>
        </a:graphic>
      </p:graphicFrame>
      <p:pic>
        <p:nvPicPr>
          <p:cNvPr id="12351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5567" y="1143350"/>
            <a:ext cx="107473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2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5911" y="2134285"/>
            <a:ext cx="1074737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3" name="Picture 1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3070" y="697556"/>
            <a:ext cx="1971182" cy="201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4" name="Picture 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50889" y="688903"/>
            <a:ext cx="1612507" cy="2027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5" name="Picture 5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2274" y="3376526"/>
            <a:ext cx="2005050" cy="2958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29783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44257" y="148120"/>
            <a:ext cx="907732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C5DA3"/>
                </a:solidFill>
                <a:latin typeface="Century Gothic" panose="020B0502020202020204" pitchFamily="34" charset="0"/>
              </a:rPr>
              <a:t>Within Living Memory: KS1 Knowledge Mat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C3637747-C5B9-4583-8E05-02EAFC898A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890199"/>
              </p:ext>
            </p:extLst>
          </p:nvPr>
        </p:nvGraphicFramePr>
        <p:xfrm>
          <a:off x="66674" y="664174"/>
          <a:ext cx="9010651" cy="5776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43141">
                  <a:extLst>
                    <a:ext uri="{9D8B030D-6E8A-4147-A177-3AD203B41FA5}">
                      <a16:colId xmlns:a16="http://schemas.microsoft.com/office/drawing/2014/main" val="2856023917"/>
                    </a:ext>
                  </a:extLst>
                </a:gridCol>
                <a:gridCol w="2206586">
                  <a:extLst>
                    <a:ext uri="{9D8B030D-6E8A-4147-A177-3AD203B41FA5}">
                      <a16:colId xmlns:a16="http://schemas.microsoft.com/office/drawing/2014/main" val="3951551185"/>
                    </a:ext>
                  </a:extLst>
                </a:gridCol>
                <a:gridCol w="3547677">
                  <a:extLst>
                    <a:ext uri="{9D8B030D-6E8A-4147-A177-3AD203B41FA5}">
                      <a16:colId xmlns:a16="http://schemas.microsoft.com/office/drawing/2014/main" val="3283858985"/>
                    </a:ext>
                  </a:extLst>
                </a:gridCol>
                <a:gridCol w="2013247">
                  <a:extLst>
                    <a:ext uri="{9D8B030D-6E8A-4147-A177-3AD203B41FA5}">
                      <a16:colId xmlns:a16="http://schemas.microsoft.com/office/drawing/2014/main" val="1262213171"/>
                    </a:ext>
                  </a:extLst>
                </a:gridCol>
              </a:tblGrid>
              <a:tr h="368986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lvl="0"/>
                      <a:endParaRPr lang="en-GB" sz="1800" dirty="0">
                        <a:latin typeface="Century Gothic" pitchFamily="34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latin typeface="Century Gothic" pitchFamily="34"/>
                        </a:rPr>
                        <a:t>Exciting Books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839317"/>
                  </a:ext>
                </a:extLst>
              </a:tr>
              <a:tr h="634314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blackboard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blackboard would be seen in almost every classroom in the 1960s.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Today we have screens or an interactive whiteboard.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229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chalk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Chalk was used by teachers to write on the blackboard. It was mainly white but there many colours of chalk.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788565"/>
                  </a:ext>
                </a:extLst>
              </a:tr>
              <a:tr h="457259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nit nurse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name given to the nurse who came to school to check hair for lice.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793378"/>
                  </a:ext>
                </a:extLst>
              </a:tr>
              <a:tr h="449715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inkwell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Many desks had a hole in the top right hand corner for ink. This was known as the inkwell.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Sticky Knowledge about history within living memory</a:t>
                      </a:r>
                      <a:endParaRPr lang="en-GB" sz="1400" dirty="0">
                        <a:solidFill>
                          <a:srgbClr val="7C5DA3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Popular TV programmes in the 1960s</a:t>
                      </a: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351970"/>
                  </a:ext>
                </a:extLst>
              </a:tr>
              <a:tr h="483468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pen and nib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In most schools children used pens and ink to write. The pens had a nib at the end which was replaced from time to time.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Beatles became a world famous pop group. The four members of the group came from Liverpool and their music is still very popular today.</a:t>
                      </a: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Jackanory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Flowerpot Men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Thunderbirds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Crackerjack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Lassie</a:t>
                      </a: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7205399"/>
                  </a:ext>
                </a:extLst>
              </a:tr>
              <a:tr h="398596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skipping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very popular game in the 1960s. It was a long piece of rope which was turned by two children.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England football team won the World Cup in 1966. It is the only time England has won it. The final was played at Wembley in London.</a:t>
                      </a: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400" dirty="0">
                        <a:solidFill>
                          <a:srgbClr val="7030A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1" marB="45731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9312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It was very rare for people to go to a restaurant in the 1960s. ‘Meat and two veg’ was a common term to describe a roast meat meal. Prawn cocktail started to be eaten as a starter.</a:t>
                      </a: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733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marbles</a:t>
                      </a:r>
                      <a:endParaRPr lang="en-GB" sz="1800" dirty="0">
                        <a:solidFill>
                          <a:srgbClr val="7C5DA3"/>
                        </a:solidFill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Another popular game was marbles. Many children came to school with a pocketful of marbles.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400" dirty="0">
                        <a:solidFill>
                          <a:srgbClr val="7030A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1" marB="45731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010527"/>
                  </a:ext>
                </a:extLst>
              </a:tr>
              <a:tr h="52459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snakes and ladders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board game which everyone knew in the 1960s. The board was made up of squares and you would move up a ladder and down the snake.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Fashion changed greatly in the 1960s. After the war people didn’t have money to spend of clothes but that changed in the 1960s with colourful, hippie- style clothes being very popular.</a:t>
                      </a: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034487"/>
                  </a:ext>
                </a:extLst>
              </a:tr>
              <a:tr h="688502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ludo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Another very popular board game. It was played with a dice. Children would chase each other around the board.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mini car was very fashionable in the 1960s. The best selling cars were Ford Anglia; Vauxhall Viva; Morris Minor and the Ford Corsair. </a:t>
                      </a: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337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8798" y="1067828"/>
            <a:ext cx="989013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79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16400" y="1815905"/>
            <a:ext cx="1093788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8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65281" y="664174"/>
            <a:ext cx="3072124" cy="2025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23286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0D3DD4D02A244AB1BF5FC98CC7297" ma:contentTypeVersion="14" ma:contentTypeDescription="Create a new document." ma:contentTypeScope="" ma:versionID="471eaeeb1dff6c2bc12b577ba22b2c86">
  <xsd:schema xmlns:xsd="http://www.w3.org/2001/XMLSchema" xmlns:xs="http://www.w3.org/2001/XMLSchema" xmlns:p="http://schemas.microsoft.com/office/2006/metadata/properties" xmlns:ns2="3aedf825-ae8c-44e1-8e58-2d3ce68ec16c" xmlns:ns3="21106c98-ebfd-4a47-9f00-76a61a333364" targetNamespace="http://schemas.microsoft.com/office/2006/metadata/properties" ma:root="true" ma:fieldsID="568caca1562315f075b224f1c59b2db5" ns2:_="" ns3:_="">
    <xsd:import namespace="3aedf825-ae8c-44e1-8e58-2d3ce68ec16c"/>
    <xsd:import namespace="21106c98-ebfd-4a47-9f00-76a61a333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df825-ae8c-44e1-8e58-2d3ce68ec1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0d17afa-19d8-47aa-8dab-4b3c635895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106c98-ebfd-4a47-9f00-76a61a333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4df2a61-6cc3-4164-b80a-78caadfe04d3}" ma:internalName="TaxCatchAll" ma:showField="CatchAllData" ma:web="21106c98-ebfd-4a47-9f00-76a61a333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edf825-ae8c-44e1-8e58-2d3ce68ec16c">
      <Terms xmlns="http://schemas.microsoft.com/office/infopath/2007/PartnerControls"/>
    </lcf76f155ced4ddcb4097134ff3c332f>
    <TaxCatchAll xmlns="21106c98-ebfd-4a47-9f00-76a61a333364" xsi:nil="true"/>
  </documentManagement>
</p:properties>
</file>

<file path=customXml/itemProps1.xml><?xml version="1.0" encoding="utf-8"?>
<ds:datastoreItem xmlns:ds="http://schemas.openxmlformats.org/officeDocument/2006/customXml" ds:itemID="{EAC7BE41-9231-4B7D-9978-1198D6EE48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edf825-ae8c-44e1-8e58-2d3ce68ec16c"/>
    <ds:schemaRef ds:uri="21106c98-ebfd-4a47-9f00-76a61a333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2F5468-D54C-40D0-AF98-4CEFDACDAF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061142-0302-4107-8E6F-87619060DDEA}">
  <ds:schemaRefs>
    <ds:schemaRef ds:uri="http://schemas.microsoft.com/office/2006/metadata/properties"/>
    <ds:schemaRef ds:uri="http://schemas.microsoft.com/office/infopath/2007/PartnerControls"/>
    <ds:schemaRef ds:uri="3aedf825-ae8c-44e1-8e58-2d3ce68ec16c"/>
    <ds:schemaRef ds:uri="21106c98-ebfd-4a47-9f00-76a61a33336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2522</TotalTime>
  <Words>748</Words>
  <Application>Microsoft Office PowerPoint</Application>
  <PresentationFormat>On-screen Show (4:3)</PresentationFormat>
  <Paragraphs>84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Wingdings</vt:lpstr>
      <vt:lpstr>Office Theme</vt:lpstr>
      <vt:lpstr>Beyond Living Memory: KS1 Knowledge Mat</vt:lpstr>
      <vt:lpstr>Within Living Memory: KS1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Devina Shryane</cp:lastModifiedBy>
  <cp:revision>112</cp:revision>
  <dcterms:created xsi:type="dcterms:W3CDTF">2019-01-14T16:39:51Z</dcterms:created>
  <dcterms:modified xsi:type="dcterms:W3CDTF">2023-10-02T20:56:44Z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0x010100BE40D3DD4D02A244AB1BF5FC98CC7297</vt:lpwstr>
  </property>
  <property fmtid="{D5CDD505-2E9C-101B-9397-08002B2CF9AE}" pid="3" name="Order">
    <vt:r8>1736000</vt:r8>
  </property>
  <property fmtid="{D5CDD505-2E9C-101B-9397-08002B2CF9AE}" pid="4" name="MediaServiceImageTags">
    <vt:lpwstr/>
  </property>
</Properties>
</file>