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1765" r:id="rId5"/>
    <p:sldId id="1767" r:id="rId6"/>
    <p:sldId id="1766" r:id="rId7"/>
    <p:sldId id="1781" r:id="rId8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C184"/>
    <a:srgbClr val="E8F4E9"/>
    <a:srgbClr val="7C5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vina Shryane" userId="6990cb02-8000-4350-8b62-40cedb7a5f09" providerId="ADAL" clId="{5AC6C747-89FB-435D-8D8E-09B462141B6B}"/>
    <pc:docChg chg="delSld">
      <pc:chgData name="Devina Shryane" userId="6990cb02-8000-4350-8b62-40cedb7a5f09" providerId="ADAL" clId="{5AC6C747-89FB-435D-8D8E-09B462141B6B}" dt="2023-10-02T12:39:24.544" v="5" actId="2696"/>
      <pc:docMkLst>
        <pc:docMk/>
      </pc:docMkLst>
      <pc:sldChg chg="del">
        <pc:chgData name="Devina Shryane" userId="6990cb02-8000-4350-8b62-40cedb7a5f09" providerId="ADAL" clId="{5AC6C747-89FB-435D-8D8E-09B462141B6B}" dt="2023-10-02T12:39:02.322" v="0" actId="2696"/>
        <pc:sldMkLst>
          <pc:docMk/>
          <pc:sldMk cId="0" sldId="1759"/>
        </pc:sldMkLst>
      </pc:sldChg>
      <pc:sldChg chg="del">
        <pc:chgData name="Devina Shryane" userId="6990cb02-8000-4350-8b62-40cedb7a5f09" providerId="ADAL" clId="{5AC6C747-89FB-435D-8D8E-09B462141B6B}" dt="2023-10-02T12:39:02.322" v="0" actId="2696"/>
        <pc:sldMkLst>
          <pc:docMk/>
          <pc:sldMk cId="0" sldId="1760"/>
        </pc:sldMkLst>
      </pc:sldChg>
      <pc:sldChg chg="del">
        <pc:chgData name="Devina Shryane" userId="6990cb02-8000-4350-8b62-40cedb7a5f09" providerId="ADAL" clId="{5AC6C747-89FB-435D-8D8E-09B462141B6B}" dt="2023-10-02T12:39:11.221" v="2" actId="2696"/>
        <pc:sldMkLst>
          <pc:docMk/>
          <pc:sldMk cId="0" sldId="1761"/>
        </pc:sldMkLst>
      </pc:sldChg>
      <pc:sldChg chg="del">
        <pc:chgData name="Devina Shryane" userId="6990cb02-8000-4350-8b62-40cedb7a5f09" providerId="ADAL" clId="{5AC6C747-89FB-435D-8D8E-09B462141B6B}" dt="2023-10-02T12:39:02.322" v="0" actId="2696"/>
        <pc:sldMkLst>
          <pc:docMk/>
          <pc:sldMk cId="0" sldId="1762"/>
        </pc:sldMkLst>
      </pc:sldChg>
      <pc:sldChg chg="del">
        <pc:chgData name="Devina Shryane" userId="6990cb02-8000-4350-8b62-40cedb7a5f09" providerId="ADAL" clId="{5AC6C747-89FB-435D-8D8E-09B462141B6B}" dt="2023-10-02T12:39:06.429" v="1" actId="2696"/>
        <pc:sldMkLst>
          <pc:docMk/>
          <pc:sldMk cId="0" sldId="1763"/>
        </pc:sldMkLst>
      </pc:sldChg>
      <pc:sldChg chg="del">
        <pc:chgData name="Devina Shryane" userId="6990cb02-8000-4350-8b62-40cedb7a5f09" providerId="ADAL" clId="{5AC6C747-89FB-435D-8D8E-09B462141B6B}" dt="2023-10-02T12:39:06.429" v="1" actId="2696"/>
        <pc:sldMkLst>
          <pc:docMk/>
          <pc:sldMk cId="0" sldId="1764"/>
        </pc:sldMkLst>
      </pc:sldChg>
      <pc:sldChg chg="del">
        <pc:chgData name="Devina Shryane" userId="6990cb02-8000-4350-8b62-40cedb7a5f09" providerId="ADAL" clId="{5AC6C747-89FB-435D-8D8E-09B462141B6B}" dt="2023-10-02T12:39:11.221" v="2" actId="2696"/>
        <pc:sldMkLst>
          <pc:docMk/>
          <pc:sldMk cId="0" sldId="1768"/>
        </pc:sldMkLst>
      </pc:sldChg>
      <pc:sldChg chg="del">
        <pc:chgData name="Devina Shryane" userId="6990cb02-8000-4350-8b62-40cedb7a5f09" providerId="ADAL" clId="{5AC6C747-89FB-435D-8D8E-09B462141B6B}" dt="2023-10-02T12:39:15.801" v="3" actId="2696"/>
        <pc:sldMkLst>
          <pc:docMk/>
          <pc:sldMk cId="0" sldId="1769"/>
        </pc:sldMkLst>
      </pc:sldChg>
      <pc:sldChg chg="del">
        <pc:chgData name="Devina Shryane" userId="6990cb02-8000-4350-8b62-40cedb7a5f09" providerId="ADAL" clId="{5AC6C747-89FB-435D-8D8E-09B462141B6B}" dt="2023-10-02T12:39:15.801" v="3" actId="2696"/>
        <pc:sldMkLst>
          <pc:docMk/>
          <pc:sldMk cId="0" sldId="1770"/>
        </pc:sldMkLst>
      </pc:sldChg>
      <pc:sldChg chg="del">
        <pc:chgData name="Devina Shryane" userId="6990cb02-8000-4350-8b62-40cedb7a5f09" providerId="ADAL" clId="{5AC6C747-89FB-435D-8D8E-09B462141B6B}" dt="2023-10-02T12:39:20.265" v="4" actId="2696"/>
        <pc:sldMkLst>
          <pc:docMk/>
          <pc:sldMk cId="0" sldId="1771"/>
        </pc:sldMkLst>
      </pc:sldChg>
      <pc:sldChg chg="del">
        <pc:chgData name="Devina Shryane" userId="6990cb02-8000-4350-8b62-40cedb7a5f09" providerId="ADAL" clId="{5AC6C747-89FB-435D-8D8E-09B462141B6B}" dt="2023-10-02T12:39:20.265" v="4" actId="2696"/>
        <pc:sldMkLst>
          <pc:docMk/>
          <pc:sldMk cId="0" sldId="1772"/>
        </pc:sldMkLst>
      </pc:sldChg>
      <pc:sldChg chg="del">
        <pc:chgData name="Devina Shryane" userId="6990cb02-8000-4350-8b62-40cedb7a5f09" providerId="ADAL" clId="{5AC6C747-89FB-435D-8D8E-09B462141B6B}" dt="2023-10-02T12:39:24.544" v="5" actId="2696"/>
        <pc:sldMkLst>
          <pc:docMk/>
          <pc:sldMk cId="0" sldId="1773"/>
        </pc:sldMkLst>
      </pc:sldChg>
      <pc:sldChg chg="del">
        <pc:chgData name="Devina Shryane" userId="6990cb02-8000-4350-8b62-40cedb7a5f09" providerId="ADAL" clId="{5AC6C747-89FB-435D-8D8E-09B462141B6B}" dt="2023-10-02T12:39:24.544" v="5" actId="2696"/>
        <pc:sldMkLst>
          <pc:docMk/>
          <pc:sldMk cId="0" sldId="1774"/>
        </pc:sldMkLst>
      </pc:sldChg>
      <pc:sldChg chg="del">
        <pc:chgData name="Devina Shryane" userId="6990cb02-8000-4350-8b62-40cedb7a5f09" providerId="ADAL" clId="{5AC6C747-89FB-435D-8D8E-09B462141B6B}" dt="2023-10-02T12:39:24.544" v="5" actId="2696"/>
        <pc:sldMkLst>
          <pc:docMk/>
          <pc:sldMk cId="0" sldId="1775"/>
        </pc:sldMkLst>
      </pc:sldChg>
      <pc:sldChg chg="del">
        <pc:chgData name="Devina Shryane" userId="6990cb02-8000-4350-8b62-40cedb7a5f09" providerId="ADAL" clId="{5AC6C747-89FB-435D-8D8E-09B462141B6B}" dt="2023-10-02T12:39:20.265" v="4" actId="2696"/>
        <pc:sldMkLst>
          <pc:docMk/>
          <pc:sldMk cId="0" sldId="1776"/>
        </pc:sldMkLst>
      </pc:sldChg>
      <pc:sldChg chg="del">
        <pc:chgData name="Devina Shryane" userId="6990cb02-8000-4350-8b62-40cedb7a5f09" providerId="ADAL" clId="{5AC6C747-89FB-435D-8D8E-09B462141B6B}" dt="2023-10-02T12:39:06.429" v="1" actId="2696"/>
        <pc:sldMkLst>
          <pc:docMk/>
          <pc:sldMk cId="0" sldId="1777"/>
        </pc:sldMkLst>
      </pc:sldChg>
      <pc:sldChg chg="del">
        <pc:chgData name="Devina Shryane" userId="6990cb02-8000-4350-8b62-40cedb7a5f09" providerId="ADAL" clId="{5AC6C747-89FB-435D-8D8E-09B462141B6B}" dt="2023-10-02T12:39:20.265" v="4" actId="2696"/>
        <pc:sldMkLst>
          <pc:docMk/>
          <pc:sldMk cId="0" sldId="1778"/>
        </pc:sldMkLst>
      </pc:sldChg>
      <pc:sldChg chg="del">
        <pc:chgData name="Devina Shryane" userId="6990cb02-8000-4350-8b62-40cedb7a5f09" providerId="ADAL" clId="{5AC6C747-89FB-435D-8D8E-09B462141B6B}" dt="2023-10-02T12:39:02.322" v="0" actId="2696"/>
        <pc:sldMkLst>
          <pc:docMk/>
          <pc:sldMk cId="3407493054" sldId="1779"/>
        </pc:sldMkLst>
      </pc:sldChg>
      <pc:sldChg chg="del">
        <pc:chgData name="Devina Shryane" userId="6990cb02-8000-4350-8b62-40cedb7a5f09" providerId="ADAL" clId="{5AC6C747-89FB-435D-8D8E-09B462141B6B}" dt="2023-10-02T12:39:06.429" v="1" actId="2696"/>
        <pc:sldMkLst>
          <pc:docMk/>
          <pc:sldMk cId="1088812572" sldId="1780"/>
        </pc:sldMkLst>
      </pc:sldChg>
      <pc:sldChg chg="del">
        <pc:chgData name="Devina Shryane" userId="6990cb02-8000-4350-8b62-40cedb7a5f09" providerId="ADAL" clId="{5AC6C747-89FB-435D-8D8E-09B462141B6B}" dt="2023-10-02T12:39:15.801" v="3" actId="2696"/>
        <pc:sldMkLst>
          <pc:docMk/>
          <pc:sldMk cId="617605012" sldId="1782"/>
        </pc:sldMkLst>
      </pc:sldChg>
      <pc:sldChg chg="del">
        <pc:chgData name="Devina Shryane" userId="6990cb02-8000-4350-8b62-40cedb7a5f09" providerId="ADAL" clId="{5AC6C747-89FB-435D-8D8E-09B462141B6B}" dt="2023-10-02T12:39:24.544" v="5" actId="2696"/>
        <pc:sldMkLst>
          <pc:docMk/>
          <pc:sldMk cId="2050979612" sldId="1783"/>
        </pc:sldMkLst>
      </pc:sldChg>
      <pc:sldChg chg="del">
        <pc:chgData name="Devina Shryane" userId="6990cb02-8000-4350-8b62-40cedb7a5f09" providerId="ADAL" clId="{5AC6C747-89FB-435D-8D8E-09B462141B6B}" dt="2023-10-02T12:39:11.221" v="2" actId="2696"/>
        <pc:sldMkLst>
          <pc:docMk/>
          <pc:sldMk cId="4074267411" sldId="1784"/>
        </pc:sldMkLst>
      </pc:sldChg>
      <pc:sldChg chg="del">
        <pc:chgData name="Devina Shryane" userId="6990cb02-8000-4350-8b62-40cedb7a5f09" providerId="ADAL" clId="{5AC6C747-89FB-435D-8D8E-09B462141B6B}" dt="2023-10-02T12:39:15.801" v="3" actId="2696"/>
        <pc:sldMkLst>
          <pc:docMk/>
          <pc:sldMk cId="3407863910" sldId="1786"/>
        </pc:sldMkLst>
      </pc:sldChg>
      <pc:sldChg chg="del">
        <pc:chgData name="Devina Shryane" userId="6990cb02-8000-4350-8b62-40cedb7a5f09" providerId="ADAL" clId="{5AC6C747-89FB-435D-8D8E-09B462141B6B}" dt="2023-10-02T12:39:11.221" v="2" actId="2696"/>
        <pc:sldMkLst>
          <pc:docMk/>
          <pc:sldMk cId="2363838902" sldId="17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260E3AB-A214-46AC-B714-38E1077F4210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7FFE9782-B39A-456D-B559-606D159CA9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4101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dirty="0">
              <a:latin typeface="Calibri" panose="020F0502020204030204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22CA93-F4EA-4581-9A60-0C42B300E616}" type="slidenum">
              <a:rPr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985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F6E71-F28E-4A4D-8F6E-08086644DBA4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377DA-A267-4647-81C6-C466F7142076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6235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59800" y="6445250"/>
            <a:ext cx="5842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1"/>
          <p:cNvSpPr txBox="1">
            <a:spLocks/>
          </p:cNvSpPr>
          <p:nvPr userDrawn="1"/>
        </p:nvSpPr>
        <p:spPr>
          <a:xfrm>
            <a:off x="3044825" y="6491288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7800-02E1-4CC2-842C-5DD9EF076BD8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A453-0036-4CA1-AAD5-3FEF21499C5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9835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5D77DB5-6A83-421E-87BA-90BC53525E43}" type="datetime1">
              <a:rPr lang="en-US"/>
              <a:pPr>
                <a:defRPr/>
              </a:pPr>
              <a:t>10/2/2023</a:t>
            </a:fld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16442C7D-46E7-460A-A6DD-F655CDEAA14A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9" r:id="rId1"/>
    <p:sldLayoutId id="2147484220" r:id="rId2"/>
  </p:sldLayoutIdLst>
  <p:transition spd="slow"/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142875" y="122238"/>
            <a:ext cx="8867775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28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Year 3: Skeleton and Muscles Knowledge Mat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0542478"/>
              </p:ext>
            </p:extLst>
          </p:nvPr>
        </p:nvGraphicFramePr>
        <p:xfrm>
          <a:off x="142875" y="676275"/>
          <a:ext cx="8867774" cy="5762625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026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4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61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0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2014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Interesting Books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en-GB" sz="1600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Sticky Knowledge about our skeleton and muscles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989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nutrition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Nutrition involves drinking enough water and eating the right amount of items from the four main food groups. 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8712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skeleton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human skeleton is made of bone and grows as we grow. Our skull protects our brain and our ribs protect our heart and lungs.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spine is made up of 33 bones and the smallest bone is found in our ear.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4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Muscles make up 40% of our total body weight and the smallest muscle is found in our ears.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159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muscles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Muscles are attached to bones by tendons and help them to move. When a muscle contracts it gets shorter and pulls on the bone it is attached to.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6" marB="45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404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diet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Our bodies need a balanced diet to work properly. This involves drinking enough water and eating healthily.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Important facts to know by the end of the skeleton and muscle topic: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When we are born we have about 300 bones in our body by the time we are adults we have 206 because some bones have fused together.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14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10"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That humans cannot make their own food. They get their nutrition from what they eat.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That humans have skeletons and muscles for support, protection and movement.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that the body parts have special functions.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the names of the body parts associated with skeleton and muscles.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Compare the diets of different groups of animals, including humans.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what a healthy meal looks like.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760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joint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Joints allow the body to make movements. The body has many bones and are connected through the joints.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522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When broken our bones will repair themselves. Doctors use casts or splits to make sure they grow back straight.</a:t>
                      </a: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819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pelvis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pelvis is a bony cradle-shaped structure located at the base of the spine.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36" marB="4573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6" marB="45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1320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cartilage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Cartilage is a connective tissue found in many areas of the body including joints between bones e.g. the elbows, knees and ankles.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883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longest bone in the human body is the thigh bone called the femur.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5522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rib cage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It is made up of curved bones. The rib cage is found in the chest area. It protects a person’s internal organs from damage.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349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Bone marrow makes up 4% of a human body mass. It produces red blood cells which carry oxygen all around the body.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10783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tendon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Muscles are attached to the bone by tendons and work in pairs to allow for smooth movement.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6" marB="45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02989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spine</a:t>
                      </a: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Also known as your backbone, your spine is a strong, flexible column of ring-like bones that runs from your skull to your pelvis.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9" marB="4573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6" marB="45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pic>
        <p:nvPicPr>
          <p:cNvPr id="13373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83188" y="1093788"/>
            <a:ext cx="120967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74" name="Picture 65" descr="Image result for funnybones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68738" y="1093788"/>
            <a:ext cx="1314450" cy="16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142875" y="157163"/>
            <a:ext cx="8867775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28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Year 3: Rocks and Magnets Knowledge Mat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9895487"/>
              </p:ext>
            </p:extLst>
          </p:nvPr>
        </p:nvGraphicFramePr>
        <p:xfrm>
          <a:off x="142875" y="649288"/>
          <a:ext cx="8821738" cy="58246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3679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6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3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1894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Interesting Book</a:t>
                      </a: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/>
                      <a:r>
                        <a:rPr lang="en-GB" sz="1600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Sticky Knowledge about our rocks and magnets</a:t>
                      </a:r>
                    </a:p>
                  </a:txBody>
                  <a:tcPr marL="91437" marR="91437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8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fossil</a:t>
                      </a: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fossil is the preserved remains or traces of a dead organism.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soil</a:t>
                      </a: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Soil consists of a mix of organic material (decayed plants and animals) and broken bits of rocks and minerals.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Rocks have been used by humans for millions of years, from early tools and weapons through to construction materials for modern buildings.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640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crystals</a:t>
                      </a: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Crystals are a special kind of solid material where the molecules fit together in a repeating pattern.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28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Sediment deposited over time, often as layers at the bottom of lakes and oceans, forms sedimentary rocks.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83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sedimentary</a:t>
                      </a: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Sedimentary rocks are made when sand, mud and pebbles get laid down in layers. Over time, these layers are squashed under more and more layers.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3599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metamorphic</a:t>
                      </a: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When a rock experiences heat and pressure, it becomes a metamorphic rock. All metamorphic rocks start as another type of rock.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Extreme pressure and heat over time forms metamorphic rocks. Examples are marble and slate.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44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Important facts to know by the end of the rocks and magnets topic:</a:t>
                      </a: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2652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igneous</a:t>
                      </a: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Igneous rock is formed when magma cools and solidifies. It may do this above or below the Earth's surface.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When magma cools and solidifies it forms igneous rock. Examples are granite and pumice.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027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how fossils are formed.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what soil is.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that magnets attract some objects but not others.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the difference between igneous, sedimentary and metamorphic rocks.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Predict whether two magnets will attract or repeal each other.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that magnets have two poles.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Group together different rocks according to different attributes.</a:t>
                      </a: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8117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magnetic pole</a:t>
                      </a: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Either of two areas on the earth's surface, one near the geographic north pole and one near the geographic south pole, where the Earth's magnetic fields are strongest.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79124">
                <a:tc vMerge="1">
                  <a:txBody>
                    <a:bodyPr/>
                    <a:lstStyle/>
                    <a:p>
                      <a:endParaRPr lang="en-GB" sz="14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Earth is a very big magnet. Its North and South poles are highly magnetic.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18165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organic matter</a:t>
                      </a: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Organic matter is matter that has come from a recently living organism. It is capable of decaying.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magnet always has north and south poles. Cutting a magnet in half makes two magnets, each with two poles.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877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attract and repel</a:t>
                      </a: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magnetic field is the area around the magnet where it can attract or repel things. When you bring two magnets together they will either attract or repel.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738690">
                <a:tc vMerge="1">
                  <a:txBody>
                    <a:bodyPr/>
                    <a:lstStyle/>
                    <a:p>
                      <a:endParaRPr lang="en-GB" sz="14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Magnets only attract certain types of metals, other materials such as glass, plastic and wood aren't attracted.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pic>
        <p:nvPicPr>
          <p:cNvPr id="14398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81475" y="1041400"/>
            <a:ext cx="2276475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142875" y="303213"/>
            <a:ext cx="8867775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28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Year 3: Light and Dark Knowledge Mat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6302509"/>
              </p:ext>
            </p:extLst>
          </p:nvPr>
        </p:nvGraphicFramePr>
        <p:xfrm>
          <a:off x="142875" y="901700"/>
          <a:ext cx="8867774" cy="5573407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216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3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84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98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1774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10" marB="4571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Interesting Books</a:t>
                      </a:r>
                    </a:p>
                  </a:txBody>
                  <a:tcPr marT="45710" marB="4571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en-GB" sz="1600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Sticky Knowledge about light and dark</a:t>
                      </a:r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320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reflection</a:t>
                      </a:r>
                    </a:p>
                  </a:txBody>
                  <a:tcPr marT="45710" marB="4571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reflection </a:t>
                      </a:r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occurs when a ray of light hits a surface and bounces off.</a:t>
                      </a:r>
                    </a:p>
                  </a:txBody>
                  <a:tcPr marT="45710" marB="4571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0" marB="4571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458">
                <a:tc vMerge="1">
                  <a:txBody>
                    <a:bodyPr/>
                    <a:lstStyle/>
                    <a:p>
                      <a:pPr lvl="0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7" marB="45737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7" marB="45737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Black and dark objects absorb light and heat whilst white or light objects reflect it.</a:t>
                      </a:r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351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shadows</a:t>
                      </a:r>
                    </a:p>
                  </a:txBody>
                  <a:tcPr marT="45710" marB="4571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shadow is formed when an object blocks out the light. The object must be opaque or translucent to make a shadow.</a:t>
                      </a:r>
                    </a:p>
                  </a:txBody>
                  <a:tcPr marT="45710" marB="4571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70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Some objects like glass are transparent which means that light can shine through them.</a:t>
                      </a:r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555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light source</a:t>
                      </a:r>
                    </a:p>
                  </a:txBody>
                  <a:tcPr marT="45710" marB="4571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main light source for Earth is the Sun. Some other luminous objects give out light, for example, torches, candles and lamps.</a:t>
                      </a:r>
                    </a:p>
                  </a:txBody>
                  <a:tcPr marT="45710" marB="4571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49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Our main source of light on Earth comes from the Sun. A ray of light travels very fast.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1603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opaque</a:t>
                      </a:r>
                    </a:p>
                  </a:txBody>
                  <a:tcPr marT="45710" marB="4571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Opaque objects do not allow light to pass through them, in most cases creating a shadow.</a:t>
                      </a:r>
                    </a:p>
                  </a:txBody>
                  <a:tcPr marT="45710" marB="4571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05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7" marB="4572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71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Darkness is made by blocking light from the sun or some other source of light, which makes shadows.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3235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refraction</a:t>
                      </a:r>
                    </a:p>
                  </a:txBody>
                  <a:tcPr marT="45710" marB="4571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It is the change of direction of a light ray as it passes through different surfaces, for example, from air to water.</a:t>
                      </a:r>
                    </a:p>
                  </a:txBody>
                  <a:tcPr marT="45710" marB="4571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05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7" marB="4572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31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Important facts to know by the end of the light and dark topic</a:t>
                      </a:r>
                    </a:p>
                  </a:txBody>
                  <a:tcPr marT="45710" marB="4571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740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periscope</a:t>
                      </a:r>
                    </a:p>
                  </a:txBody>
                  <a:tcPr marT="45710" marB="4571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periscope is an instrument people use to look at things from a hidden position.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0" marB="4571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Sun and other stars, fires, torches and lamps all make their own light and so are examples of sources of light.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910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What dark is (in relation to absence of light).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that we need light so we can see things.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that light can be reflected.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how a shadow is formed.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Understand why shadows change shape.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the dangers of looking directly at the Sun.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how to protect oneself from direct sunlight.</a:t>
                      </a:r>
                    </a:p>
                  </a:txBody>
                  <a:tcPr marT="45710" marB="4571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624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nocturnal</a:t>
                      </a:r>
                      <a:endParaRPr lang="en-GB" sz="1800" dirty="0">
                        <a:solidFill>
                          <a:srgbClr val="7FC184"/>
                        </a:solidFill>
                      </a:endParaRPr>
                    </a:p>
                  </a:txBody>
                  <a:tcPr marT="45710" marB="4571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If something is nocturnal, it belongs to or is active at night. For example, bats and owls.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0" marB="4571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endParaRPr lang="en-GB" sz="11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27" marB="4572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05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7" marB="4572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727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mirror is not a source of light, it merely reflects light. Similarly, the Moon is  not a source of light because it reflects the light from the Sun.</a:t>
                      </a:r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5737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orbits</a:t>
                      </a:r>
                      <a:endParaRPr lang="en-GB" sz="1800" dirty="0">
                        <a:solidFill>
                          <a:srgbClr val="7FC184"/>
                        </a:solidFill>
                      </a:endParaRPr>
                    </a:p>
                  </a:txBody>
                  <a:tcPr marT="45710" marB="4571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 orbit is a repeating path that one celestial body takes around another. 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0" marB="4571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4" marB="45724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8501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convex</a:t>
                      </a:r>
                    </a:p>
                  </a:txBody>
                  <a:tcPr marT="45710" marB="4571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Convex lenses, also called positive lenses, are lenses that curve outward from the edges to the centre.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0" marB="4571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3" marB="45733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566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Some animals are nocturnal. They are awake at night and can see very well in the dark. Our eyes aren’t designed to see at night.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642313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concave</a:t>
                      </a:r>
                    </a:p>
                  </a:txBody>
                  <a:tcPr marT="45710" marB="4571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concave lens is one where the centre of the lens is thinner than the edges.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10" marB="4571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pic>
        <p:nvPicPr>
          <p:cNvPr id="15425" name="Picture 2" descr="Image result for orion and the dark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33813" y="1306513"/>
            <a:ext cx="1774825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26" name="Picture 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03813" y="2587625"/>
            <a:ext cx="144303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125413" y="157163"/>
            <a:ext cx="8867775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32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Year 3: Plants Knowledge Mat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7876172"/>
              </p:ext>
            </p:extLst>
          </p:nvPr>
        </p:nvGraphicFramePr>
        <p:xfrm>
          <a:off x="150813" y="649288"/>
          <a:ext cx="8867774" cy="583019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413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3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18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583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1981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Interesting Book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Sticky Knowledge about plants</a:t>
                      </a: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989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roots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root is the part of a plant that typically lies below the surface of the soil. 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96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Trees are more than just part of our natural landscape. They provide shelter and food for wildlife.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312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stem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stem is the </a:t>
                      </a: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plant axis that bears buds and shoots with leaves.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64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Trees absorb carbon dioxide and produce breathable air.</a:t>
                      </a: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7111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nutrients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Nutrients are the food the plant wants. Most of the plant’s nutrients comes from the soil.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800"/>
                    </a:p>
                  </a:txBody>
                  <a:tcPr marT="45733" marB="45733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300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large </a:t>
                      </a:r>
                      <a:r>
                        <a:rPr lang="en-GB" sz="1100" b="0" i="0" u="non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tree can consume 100 gallons of water out of the ground in one day.</a:t>
                      </a:r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1390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pollination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Pollination is the act of transferring pollen grains from the male anther of a flower to the female stigma.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T="45733" marB="45733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899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Important facts to know by the end of the plant topic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Not only do trees provide shade in the summer, but they serve as a windbreak in the winter too.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372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seed dispersal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Seed dispersal is the movement or transport of seeds away from the parent plant.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the function of the different parts of the flowering plant.</a:t>
                      </a:r>
                    </a:p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Identify and know the names of: stem; roots; leaves and flowers.</a:t>
                      </a:r>
                    </a:p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what a plant needs to grow.</a:t>
                      </a:r>
                    </a:p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that light, air, water, nutrients from soil are all important for plant growth.</a:t>
                      </a:r>
                    </a:p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Find out how water is transported within a plant.</a:t>
                      </a:r>
                    </a:p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the part that flowers play in the life cycle of a flowering plant.</a:t>
                      </a:r>
                    </a:p>
                    <a:p>
                      <a:pPr marL="171450" lvl="0" indent="-171450" algn="l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about pollination, seed formation and seed dispersal.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058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oldest known living tree is 4,800 years old.</a:t>
                      </a: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106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fertiliser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Fertilisers are used to increase the rate of a plant’s growth.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Trees are able to communicate and defend themselves against attacking insects.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3330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seed formation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seed is a small baby plant enclosed in a covering called the seed coat, usually with some stored food.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100" dirty="0"/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11243"/>
                  </a:ext>
                </a:extLst>
              </a:tr>
              <a:tr h="365793">
                <a:tc vMerge="1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seed formation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endParaRPr lang="en-GB" sz="11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4" marB="4573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Several centuries ago in Holland, tulips were more valuable than gold.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793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stigma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stigma is usually sticky and receives pollen.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Some plants such as orchids do not need soil to grow-they get all of their nutrients from the air.</a:t>
                      </a:r>
                      <a:endParaRPr lang="en-GB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8602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anther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stamen has a pollen producing structure at the end which is called the anther.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435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Broccoli is actually a flower.</a:t>
                      </a:r>
                      <a:endParaRPr lang="en-GB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66210"/>
                  </a:ext>
                </a:extLst>
              </a:tr>
              <a:tr h="420042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soil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soil has water and nutrients that a plant needs to grow healthily.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pic>
        <p:nvPicPr>
          <p:cNvPr id="4" name="Picture 5">
            <a:extLst>
              <a:ext uri="{FF2B5EF4-FFF2-40B4-BE49-F238E27FC236}">
                <a16:creationId xmlns:a16="http://schemas.microsoft.com/office/drawing/2014/main" id="{056A73DD-C5B0-47BA-BC9E-8BF3CF3CB2B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35570" y="1119331"/>
            <a:ext cx="1235681" cy="179532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4DC7B2C-4FDA-4F65-B109-5C8B5214D6F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8421" y="1119331"/>
            <a:ext cx="1347788" cy="1795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63017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aedf825-ae8c-44e1-8e58-2d3ce68ec16c">
      <Terms xmlns="http://schemas.microsoft.com/office/infopath/2007/PartnerControls"/>
    </lcf76f155ced4ddcb4097134ff3c332f>
    <TaxCatchAll xmlns="21106c98-ebfd-4a47-9f00-76a61a33336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0D3DD4D02A244AB1BF5FC98CC7297" ma:contentTypeVersion="14" ma:contentTypeDescription="Create a new document." ma:contentTypeScope="" ma:versionID="471eaeeb1dff6c2bc12b577ba22b2c86">
  <xsd:schema xmlns:xsd="http://www.w3.org/2001/XMLSchema" xmlns:xs="http://www.w3.org/2001/XMLSchema" xmlns:p="http://schemas.microsoft.com/office/2006/metadata/properties" xmlns:ns2="3aedf825-ae8c-44e1-8e58-2d3ce68ec16c" xmlns:ns3="21106c98-ebfd-4a47-9f00-76a61a333364" targetNamespace="http://schemas.microsoft.com/office/2006/metadata/properties" ma:root="true" ma:fieldsID="568caca1562315f075b224f1c59b2db5" ns2:_="" ns3:_="">
    <xsd:import namespace="3aedf825-ae8c-44e1-8e58-2d3ce68ec16c"/>
    <xsd:import namespace="21106c98-ebfd-4a47-9f00-76a61a333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edf825-ae8c-44e1-8e58-2d3ce68ec1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f0d17afa-19d8-47aa-8dab-4b3c6358955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106c98-ebfd-4a47-9f00-76a61a33336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44df2a61-6cc3-4164-b80a-78caadfe04d3}" ma:internalName="TaxCatchAll" ma:showField="CatchAllData" ma:web="21106c98-ebfd-4a47-9f00-76a61a333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7F18BD-22A3-4762-A589-C995C622DC69}">
  <ds:schemaRefs>
    <ds:schemaRef ds:uri="http://schemas.microsoft.com/office/2006/metadata/properties"/>
    <ds:schemaRef ds:uri="http://schemas.microsoft.com/office/infopath/2007/PartnerControls"/>
    <ds:schemaRef ds:uri="3aedf825-ae8c-44e1-8e58-2d3ce68ec16c"/>
    <ds:schemaRef ds:uri="21106c98-ebfd-4a47-9f00-76a61a333364"/>
  </ds:schemaRefs>
</ds:datastoreItem>
</file>

<file path=customXml/itemProps2.xml><?xml version="1.0" encoding="utf-8"?>
<ds:datastoreItem xmlns:ds="http://schemas.openxmlformats.org/officeDocument/2006/customXml" ds:itemID="{DE8606BF-8E62-4C0F-B88D-592C1E1A51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4CCED4-76A1-4960-8298-A175CCB6D9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edf825-ae8c-44e1-8e58-2d3ce68ec16c"/>
    <ds:schemaRef ds:uri="21106c98-ebfd-4a47-9f00-76a61a3333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Know Mats v 3</Template>
  <TotalTime>4703</TotalTime>
  <Words>1791</Words>
  <Application>Microsoft Office PowerPoint</Application>
  <PresentationFormat>On-screen Show (4:3)</PresentationFormat>
  <Paragraphs>155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Wingdings</vt:lpstr>
      <vt:lpstr>Office Theme</vt:lpstr>
      <vt:lpstr>Year 3: Skeleton and Muscles Knowledge Mat</vt:lpstr>
      <vt:lpstr>Year 3: Rocks and Magnets Knowledge Mat</vt:lpstr>
      <vt:lpstr>Year 3: Light and Dark Knowledge Mat</vt:lpstr>
      <vt:lpstr>Year 3: Plants Knowledge 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Knowledge Mat</dc:title>
  <dc:creator>Clive Davies OBE, Director</dc:creator>
  <cp:lastModifiedBy>Devina Shryane</cp:lastModifiedBy>
  <cp:revision>321</cp:revision>
  <dcterms:created xsi:type="dcterms:W3CDTF">2018-11-22T20:08:20Z</dcterms:created>
  <dcterms:modified xsi:type="dcterms:W3CDTF">2023-10-02T12:39:25Z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0x010100BE40D3DD4D02A244AB1BF5FC98CC7297</vt:lpwstr>
  </property>
  <property fmtid="{D5CDD505-2E9C-101B-9397-08002B2CF9AE}" pid="3" name="Order">
    <vt:r8>1736400</vt:r8>
  </property>
  <property fmtid="{D5CDD505-2E9C-101B-9397-08002B2CF9AE}" pid="4" name="MediaServiceImageTags">
    <vt:lpwstr/>
  </property>
</Properties>
</file>