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1772" r:id="rId5"/>
    <p:sldId id="256" r:id="rId6"/>
    <p:sldId id="1771" r:id="rId7"/>
    <p:sldId id="1778" r:id="rId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DA3"/>
    <a:srgbClr val="E5DFED"/>
    <a:srgbClr val="EDC2B1"/>
    <a:srgbClr val="A14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7" d="100"/>
          <a:sy n="67" d="100"/>
        </p:scale>
        <p:origin x="1284" y="5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ina Shryane" userId="6990cb02-8000-4350-8b62-40cedb7a5f09" providerId="ADAL" clId="{159F42D8-0C78-40E9-BF86-5180F034E727}"/>
    <pc:docChg chg="delSld">
      <pc:chgData name="Devina Shryane" userId="6990cb02-8000-4350-8b62-40cedb7a5f09" providerId="ADAL" clId="{159F42D8-0C78-40E9-BF86-5180F034E727}" dt="2023-10-01T13:56:37.606" v="12" actId="2696"/>
      <pc:docMkLst>
        <pc:docMk/>
      </pc:docMkLst>
      <pc:sldChg chg="del">
        <pc:chgData name="Devina Shryane" userId="6990cb02-8000-4350-8b62-40cedb7a5f09" providerId="ADAL" clId="{159F42D8-0C78-40E9-BF86-5180F034E727}" dt="2023-10-01T13:56:25.382" v="6" actId="2696"/>
        <pc:sldMkLst>
          <pc:docMk/>
          <pc:sldMk cId="0" sldId="1749"/>
        </pc:sldMkLst>
      </pc:sldChg>
      <pc:sldChg chg="del">
        <pc:chgData name="Devina Shryane" userId="6990cb02-8000-4350-8b62-40cedb7a5f09" providerId="ADAL" clId="{159F42D8-0C78-40E9-BF86-5180F034E727}" dt="2023-10-01T13:56:21.503" v="4" actId="2696"/>
        <pc:sldMkLst>
          <pc:docMk/>
          <pc:sldMk cId="0" sldId="1751"/>
        </pc:sldMkLst>
      </pc:sldChg>
      <pc:sldChg chg="del">
        <pc:chgData name="Devina Shryane" userId="6990cb02-8000-4350-8b62-40cedb7a5f09" providerId="ADAL" clId="{159F42D8-0C78-40E9-BF86-5180F034E727}" dt="2023-10-01T13:56:23.379" v="5" actId="2696"/>
        <pc:sldMkLst>
          <pc:docMk/>
          <pc:sldMk cId="0" sldId="1752"/>
        </pc:sldMkLst>
      </pc:sldChg>
      <pc:sldChg chg="del">
        <pc:chgData name="Devina Shryane" userId="6990cb02-8000-4350-8b62-40cedb7a5f09" providerId="ADAL" clId="{159F42D8-0C78-40E9-BF86-5180F034E727}" dt="2023-10-01T13:56:29.257" v="8" actId="2696"/>
        <pc:sldMkLst>
          <pc:docMk/>
          <pc:sldMk cId="0" sldId="1761"/>
        </pc:sldMkLst>
      </pc:sldChg>
      <pc:sldChg chg="del">
        <pc:chgData name="Devina Shryane" userId="6990cb02-8000-4350-8b62-40cedb7a5f09" providerId="ADAL" clId="{159F42D8-0C78-40E9-BF86-5180F034E727}" dt="2023-10-01T13:56:31.181" v="9" actId="2696"/>
        <pc:sldMkLst>
          <pc:docMk/>
          <pc:sldMk cId="0" sldId="1762"/>
        </pc:sldMkLst>
      </pc:sldChg>
      <pc:sldChg chg="del">
        <pc:chgData name="Devina Shryane" userId="6990cb02-8000-4350-8b62-40cedb7a5f09" providerId="ADAL" clId="{159F42D8-0C78-40E9-BF86-5180F034E727}" dt="2023-10-01T13:56:33.333" v="10" actId="2696"/>
        <pc:sldMkLst>
          <pc:docMk/>
          <pc:sldMk cId="0" sldId="1763"/>
        </pc:sldMkLst>
      </pc:sldChg>
      <pc:sldChg chg="del">
        <pc:chgData name="Devina Shryane" userId="6990cb02-8000-4350-8b62-40cedb7a5f09" providerId="ADAL" clId="{159F42D8-0C78-40E9-BF86-5180F034E727}" dt="2023-10-01T13:56:12.782" v="0" actId="2696"/>
        <pc:sldMkLst>
          <pc:docMk/>
          <pc:sldMk cId="363409992" sldId="1764"/>
        </pc:sldMkLst>
      </pc:sldChg>
      <pc:sldChg chg="del">
        <pc:chgData name="Devina Shryane" userId="6990cb02-8000-4350-8b62-40cedb7a5f09" providerId="ADAL" clId="{159F42D8-0C78-40E9-BF86-5180F034E727}" dt="2023-10-01T13:56:15.453" v="1" actId="2696"/>
        <pc:sldMkLst>
          <pc:docMk/>
          <pc:sldMk cId="4251403360" sldId="1765"/>
        </pc:sldMkLst>
      </pc:sldChg>
      <pc:sldChg chg="del">
        <pc:chgData name="Devina Shryane" userId="6990cb02-8000-4350-8b62-40cedb7a5f09" providerId="ADAL" clId="{159F42D8-0C78-40E9-BF86-5180F034E727}" dt="2023-10-01T13:56:17.467" v="2" actId="2696"/>
        <pc:sldMkLst>
          <pc:docMk/>
          <pc:sldMk cId="2872825731" sldId="1766"/>
        </pc:sldMkLst>
      </pc:sldChg>
      <pc:sldChg chg="del">
        <pc:chgData name="Devina Shryane" userId="6990cb02-8000-4350-8b62-40cedb7a5f09" providerId="ADAL" clId="{159F42D8-0C78-40E9-BF86-5180F034E727}" dt="2023-10-01T13:56:19.540" v="3" actId="2696"/>
        <pc:sldMkLst>
          <pc:docMk/>
          <pc:sldMk cId="2748037701" sldId="1767"/>
        </pc:sldMkLst>
      </pc:sldChg>
      <pc:sldChg chg="del">
        <pc:chgData name="Devina Shryane" userId="6990cb02-8000-4350-8b62-40cedb7a5f09" providerId="ADAL" clId="{159F42D8-0C78-40E9-BF86-5180F034E727}" dt="2023-10-01T13:56:35.409" v="11" actId="2696"/>
        <pc:sldMkLst>
          <pc:docMk/>
          <pc:sldMk cId="812674693" sldId="1773"/>
        </pc:sldMkLst>
      </pc:sldChg>
      <pc:sldChg chg="del">
        <pc:chgData name="Devina Shryane" userId="6990cb02-8000-4350-8b62-40cedb7a5f09" providerId="ADAL" clId="{159F42D8-0C78-40E9-BF86-5180F034E727}" dt="2023-10-01T13:56:37.606" v="12" actId="2696"/>
        <pc:sldMkLst>
          <pc:docMk/>
          <pc:sldMk cId="2360703726" sldId="1774"/>
        </pc:sldMkLst>
      </pc:sldChg>
      <pc:sldChg chg="del">
        <pc:chgData name="Devina Shryane" userId="6990cb02-8000-4350-8b62-40cedb7a5f09" providerId="ADAL" clId="{159F42D8-0C78-40E9-BF86-5180F034E727}" dt="2023-10-01T13:56:27.352" v="7" actId="2696"/>
        <pc:sldMkLst>
          <pc:docMk/>
          <pc:sldMk cId="1106933910" sldId="1779"/>
        </pc:sldMkLst>
      </pc:sldChg>
    </pc:docChg>
  </pc:docChgLst>
  <pc:docChgLst>
    <pc:chgData name="Devina Shryane" userId="6990cb02-8000-4350-8b62-40cedb7a5f09" providerId="ADAL" clId="{6253E852-16FA-4E8B-A94D-5AC28740B2FA}"/>
    <pc:docChg chg="delSld">
      <pc:chgData name="Devina Shryane" userId="6990cb02-8000-4350-8b62-40cedb7a5f09" providerId="ADAL" clId="{6253E852-16FA-4E8B-A94D-5AC28740B2FA}" dt="2023-10-02T21:00:04.065" v="3" actId="2696"/>
      <pc:docMkLst>
        <pc:docMk/>
      </pc:docMkLst>
      <pc:sldChg chg="del">
        <pc:chgData name="Devina Shryane" userId="6990cb02-8000-4350-8b62-40cedb7a5f09" providerId="ADAL" clId="{6253E852-16FA-4E8B-A94D-5AC28740B2FA}" dt="2023-10-02T20:59:55.042" v="1" actId="47"/>
        <pc:sldMkLst>
          <pc:docMk/>
          <pc:sldMk cId="0" sldId="1748"/>
        </pc:sldMkLst>
      </pc:sldChg>
      <pc:sldChg chg="del">
        <pc:chgData name="Devina Shryane" userId="6990cb02-8000-4350-8b62-40cedb7a5f09" providerId="ADAL" clId="{6253E852-16FA-4E8B-A94D-5AC28740B2FA}" dt="2023-10-02T20:59:55.042" v="1" actId="47"/>
        <pc:sldMkLst>
          <pc:docMk/>
          <pc:sldMk cId="0" sldId="1750"/>
        </pc:sldMkLst>
      </pc:sldChg>
      <pc:sldChg chg="del">
        <pc:chgData name="Devina Shryane" userId="6990cb02-8000-4350-8b62-40cedb7a5f09" providerId="ADAL" clId="{6253E852-16FA-4E8B-A94D-5AC28740B2FA}" dt="2023-10-02T20:59:55.042" v="1" actId="47"/>
        <pc:sldMkLst>
          <pc:docMk/>
          <pc:sldMk cId="3628026461" sldId="1753"/>
        </pc:sldMkLst>
      </pc:sldChg>
      <pc:sldChg chg="del">
        <pc:chgData name="Devina Shryane" userId="6990cb02-8000-4350-8b62-40cedb7a5f09" providerId="ADAL" clId="{6253E852-16FA-4E8B-A94D-5AC28740B2FA}" dt="2023-10-02T20:59:58.444" v="2" actId="47"/>
        <pc:sldMkLst>
          <pc:docMk/>
          <pc:sldMk cId="0" sldId="1755"/>
        </pc:sldMkLst>
      </pc:sldChg>
      <pc:sldChg chg="del">
        <pc:chgData name="Devina Shryane" userId="6990cb02-8000-4350-8b62-40cedb7a5f09" providerId="ADAL" clId="{6253E852-16FA-4E8B-A94D-5AC28740B2FA}" dt="2023-10-02T20:59:58.444" v="2" actId="47"/>
        <pc:sldMkLst>
          <pc:docMk/>
          <pc:sldMk cId="0" sldId="1756"/>
        </pc:sldMkLst>
      </pc:sldChg>
      <pc:sldChg chg="del">
        <pc:chgData name="Devina Shryane" userId="6990cb02-8000-4350-8b62-40cedb7a5f09" providerId="ADAL" clId="{6253E852-16FA-4E8B-A94D-5AC28740B2FA}" dt="2023-10-02T20:59:58.444" v="2" actId="47"/>
        <pc:sldMkLst>
          <pc:docMk/>
          <pc:sldMk cId="0" sldId="1757"/>
        </pc:sldMkLst>
      </pc:sldChg>
      <pc:sldChg chg="del">
        <pc:chgData name="Devina Shryane" userId="6990cb02-8000-4350-8b62-40cedb7a5f09" providerId="ADAL" clId="{6253E852-16FA-4E8B-A94D-5AC28740B2FA}" dt="2023-10-02T21:00:04.065" v="3" actId="2696"/>
        <pc:sldMkLst>
          <pc:docMk/>
          <pc:sldMk cId="0" sldId="1760"/>
        </pc:sldMkLst>
      </pc:sldChg>
      <pc:sldChg chg="del">
        <pc:chgData name="Devina Shryane" userId="6990cb02-8000-4350-8b62-40cedb7a5f09" providerId="ADAL" clId="{6253E852-16FA-4E8B-A94D-5AC28740B2FA}" dt="2023-10-02T20:59:51.869" v="0" actId="47"/>
        <pc:sldMkLst>
          <pc:docMk/>
          <pc:sldMk cId="2292297835" sldId="1768"/>
        </pc:sldMkLst>
      </pc:sldChg>
      <pc:sldChg chg="del">
        <pc:chgData name="Devina Shryane" userId="6990cb02-8000-4350-8b62-40cedb7a5f09" providerId="ADAL" clId="{6253E852-16FA-4E8B-A94D-5AC28740B2FA}" dt="2023-10-02T20:59:51.869" v="0" actId="47"/>
        <pc:sldMkLst>
          <pc:docMk/>
          <pc:sldMk cId="4075232862" sldId="1769"/>
        </pc:sldMkLst>
      </pc:sldChg>
      <pc:sldChg chg="del">
        <pc:chgData name="Devina Shryane" userId="6990cb02-8000-4350-8b62-40cedb7a5f09" providerId="ADAL" clId="{6253E852-16FA-4E8B-A94D-5AC28740B2FA}" dt="2023-10-02T20:59:55.042" v="1" actId="47"/>
        <pc:sldMkLst>
          <pc:docMk/>
          <pc:sldMk cId="3967704552" sldId="1770"/>
        </pc:sldMkLst>
      </pc:sldChg>
      <pc:sldChg chg="del">
        <pc:chgData name="Devina Shryane" userId="6990cb02-8000-4350-8b62-40cedb7a5f09" providerId="ADAL" clId="{6253E852-16FA-4E8B-A94D-5AC28740B2FA}" dt="2023-10-02T20:59:51.869" v="0" actId="47"/>
        <pc:sldMkLst>
          <pc:docMk/>
          <pc:sldMk cId="281677265" sldId="1775"/>
        </pc:sldMkLst>
      </pc:sldChg>
      <pc:sldChg chg="del">
        <pc:chgData name="Devina Shryane" userId="6990cb02-8000-4350-8b62-40cedb7a5f09" providerId="ADAL" clId="{6253E852-16FA-4E8B-A94D-5AC28740B2FA}" dt="2023-10-02T20:59:51.869" v="0" actId="47"/>
        <pc:sldMkLst>
          <pc:docMk/>
          <pc:sldMk cId="3453176380" sldId="1776"/>
        </pc:sldMkLst>
      </pc:sldChg>
      <pc:sldChg chg="del">
        <pc:chgData name="Devina Shryane" userId="6990cb02-8000-4350-8b62-40cedb7a5f09" providerId="ADAL" clId="{6253E852-16FA-4E8B-A94D-5AC28740B2FA}" dt="2023-10-02T20:59:58.444" v="2" actId="47"/>
        <pc:sldMkLst>
          <pc:docMk/>
          <pc:sldMk cId="707295322" sldId="17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1B15CD-B3BF-4CE7-8A9B-4B38EB2BF46E}"/>
              </a:ext>
            </a:extLst>
          </p:cNvPr>
          <p:cNvSpPr txBox="1">
            <a:spLocks noGrp="1"/>
          </p:cNvSpPr>
          <p:nvPr>
            <p:ph type="hdr" sz="quarter"/>
          </p:nvPr>
        </p:nvSpPr>
        <p:spPr>
          <a:xfrm>
            <a:off x="0" y="0"/>
            <a:ext cx="2971800" cy="458788"/>
          </a:xfrm>
          <a:prstGeom prst="rect">
            <a:avLst/>
          </a:prstGeom>
          <a:noFill/>
          <a:ln>
            <a:noFill/>
          </a:ln>
        </p:spPr>
        <p:txBody>
          <a:bodyPr vert="horz" wrap="square" lIns="91440" tIns="45720" rIns="91440" bIns="45720" anchor="t" anchorCtr="0" compatLnSpc="1">
            <a:noAutofit/>
          </a:bodyPr>
          <a:lstStyle>
            <a:lvl1pPr marL="0" marR="0" lvl="0" indent="0" algn="l" defTabSz="457200" rtl="0" eaLnBrk="1" fontAlgn="auto" hangingPunct="1">
              <a:lnSpc>
                <a:spcPct val="100000"/>
              </a:lnSpc>
              <a:spcBef>
                <a:spcPts val="0"/>
              </a:spcBef>
              <a:spcAft>
                <a:spcPts val="0"/>
              </a:spcAft>
              <a:buNone/>
              <a:tabLst/>
              <a:defRPr lang="en-GB" sz="1200" b="0" i="0" u="none" strike="noStrike" kern="1200" cap="none" spc="0" baseline="0" dirty="0">
                <a:solidFill>
                  <a:srgbClr val="000000"/>
                </a:solidFill>
                <a:uFillTx/>
                <a:latin typeface="Calibri"/>
              </a:defRPr>
            </a:lvl1pPr>
          </a:lstStyle>
          <a:p>
            <a:pPr>
              <a:defRPr/>
            </a:pPr>
            <a:endParaRPr dirty="0"/>
          </a:p>
        </p:txBody>
      </p:sp>
      <p:sp>
        <p:nvSpPr>
          <p:cNvPr id="3" name="Date Placeholder 2">
            <a:extLst>
              <a:ext uri="{FF2B5EF4-FFF2-40B4-BE49-F238E27FC236}">
                <a16:creationId xmlns:a16="http://schemas.microsoft.com/office/drawing/2014/main" id="{9BD04B55-0A96-4223-BD45-7A38A8A9AB9F}"/>
              </a:ext>
            </a:extLst>
          </p:cNvPr>
          <p:cNvSpPr txBox="1">
            <a:spLocks noGrp="1"/>
          </p:cNvSpPr>
          <p:nvPr>
            <p:ph type="dt" idx="1"/>
          </p:nvPr>
        </p:nvSpPr>
        <p:spPr>
          <a:xfrm>
            <a:off x="3884613" y="0"/>
            <a:ext cx="2971800" cy="458788"/>
          </a:xfrm>
          <a:prstGeom prst="rect">
            <a:avLst/>
          </a:prstGeom>
          <a:noFill/>
          <a:ln>
            <a:noFill/>
          </a:ln>
        </p:spPr>
        <p:txBody>
          <a:bodyPr vert="horz" wrap="square" lIns="91440" tIns="45720" rIns="91440" bIns="45720" anchor="t" anchorCtr="0" compatLnSpc="1">
            <a:noAutofit/>
          </a:bodyPr>
          <a:lstStyle>
            <a:lvl1pPr marL="0" marR="0" lvl="0" indent="0" algn="r" defTabSz="4572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fld id="{8BDFB27B-4213-485C-A148-AEFB0527EE71}" type="datetime1">
              <a:rPr lang="en-US"/>
              <a:pPr>
                <a:defRPr/>
              </a:pPr>
              <a:t>10/2/2023</a:t>
            </a:fld>
            <a:endParaRPr dirty="0"/>
          </a:p>
        </p:txBody>
      </p:sp>
      <p:sp>
        <p:nvSpPr>
          <p:cNvPr id="4100" name="Slide Image Placeholder 3"/>
          <p:cNvSpPr>
            <a:spLocks noGrp="1" noRot="1" noChangeAspect="1"/>
          </p:cNvSpPr>
          <p:nvPr>
            <p:ph type="sldImg" idx="2"/>
          </p:nvPr>
        </p:nvSpPr>
        <p:spPr bwMode="auto">
          <a:xfrm>
            <a:off x="1371600" y="1143000"/>
            <a:ext cx="4114800" cy="30861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a:extLst>
              <a:ext uri="{FF2B5EF4-FFF2-40B4-BE49-F238E27FC236}">
                <a16:creationId xmlns:a16="http://schemas.microsoft.com/office/drawing/2014/main" id="{BAF6D2E0-12B7-42CA-B61F-3AEB0281001D}"/>
              </a:ext>
            </a:extLst>
          </p:cNvPr>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numCol="1" anchor="t" anchorCtr="0" compatLnSpc="1">
            <a:prstTxWarp prst="textNoShape">
              <a:avLst/>
            </a:prstTxWarp>
            <a:noAutofit/>
          </a:bodyPr>
          <a:lstStyle/>
          <a:p>
            <a:pPr lvl="0"/>
            <a:r>
              <a:rPr lang="en-GB" altLang="en-US" noProof="0"/>
              <a:t>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a:extLst>
              <a:ext uri="{FF2B5EF4-FFF2-40B4-BE49-F238E27FC236}">
                <a16:creationId xmlns:a16="http://schemas.microsoft.com/office/drawing/2014/main" id="{FAF482BE-BA66-446C-87E4-18B7D3E78F51}"/>
              </a:ext>
            </a:extLst>
          </p:cNvPr>
          <p:cNvSpPr txBox="1">
            <a:spLocks noGrp="1"/>
          </p:cNvSpPr>
          <p:nvPr>
            <p:ph type="ftr" sz="quarter" idx="4"/>
          </p:nvPr>
        </p:nvSpPr>
        <p:spPr>
          <a:xfrm>
            <a:off x="0"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l" defTabSz="457200" rtl="0" eaLnBrk="1" fontAlgn="auto" hangingPunct="1">
              <a:lnSpc>
                <a:spcPct val="100000"/>
              </a:lnSpc>
              <a:spcBef>
                <a:spcPts val="0"/>
              </a:spcBef>
              <a:spcAft>
                <a:spcPts val="0"/>
              </a:spcAft>
              <a:buNone/>
              <a:tabLst/>
              <a:defRPr lang="en-GB" sz="1200" b="0" i="0" u="none" strike="noStrike" kern="1200" cap="none" spc="0" baseline="0" dirty="0">
                <a:solidFill>
                  <a:srgbClr val="000000"/>
                </a:solidFill>
                <a:uFillTx/>
                <a:latin typeface="Calibri"/>
              </a:defRPr>
            </a:lvl1pPr>
          </a:lstStyle>
          <a:p>
            <a:pPr>
              <a:defRPr/>
            </a:pPr>
            <a:endParaRPr dirty="0"/>
          </a:p>
        </p:txBody>
      </p:sp>
      <p:sp>
        <p:nvSpPr>
          <p:cNvPr id="7" name="Slide Number Placeholder 6">
            <a:extLst>
              <a:ext uri="{FF2B5EF4-FFF2-40B4-BE49-F238E27FC236}">
                <a16:creationId xmlns:a16="http://schemas.microsoft.com/office/drawing/2014/main" id="{2EF726F7-9AC2-4A75-AC9F-1C7045F1E5BB}"/>
              </a:ext>
            </a:extLst>
          </p:cNvPr>
          <p:cNvSpPr txBox="1">
            <a:spLocks noGrp="1"/>
          </p:cNvSpPr>
          <p:nvPr>
            <p:ph type="sldNum" sz="quarter" idx="5"/>
          </p:nvPr>
        </p:nvSpPr>
        <p:spPr>
          <a:xfrm>
            <a:off x="3884613"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r" defTabSz="4572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fld id="{C12ABC26-458D-4F00-BF87-667FCF8FBC01}" type="slidenum">
              <a:rPr/>
              <a:pPr>
                <a:defRPr/>
              </a:pPr>
              <a:t>‹#›</a:t>
            </a:fld>
            <a:endParaRPr dirty="0"/>
          </a:p>
        </p:txBody>
      </p:sp>
    </p:spTree>
    <p:extLst>
      <p:ext uri="{BB962C8B-B14F-4D97-AF65-F5344CB8AC3E}">
        <p14:creationId xmlns:p14="http://schemas.microsoft.com/office/powerpoint/2010/main" val="407880990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lang="en-US" sz="1200" kern="1200">
        <a:solidFill>
          <a:srgbClr val="000000"/>
        </a:solidFill>
        <a:latin typeface="Calibri"/>
      </a:defRPr>
    </a:lvl1pPr>
    <a:lvl2pPr marL="457200" lvl="1" algn="l" rtl="0" eaLnBrk="0" fontAlgn="base" hangingPunct="0">
      <a:spcBef>
        <a:spcPct val="0"/>
      </a:spcBef>
      <a:spcAft>
        <a:spcPct val="0"/>
      </a:spcAft>
      <a:defRPr lang="en-US" sz="1200" kern="1200">
        <a:solidFill>
          <a:srgbClr val="000000"/>
        </a:solidFill>
        <a:latin typeface="Calibri"/>
      </a:defRPr>
    </a:lvl2pPr>
    <a:lvl3pPr marL="914400" lvl="2" algn="l" rtl="0" eaLnBrk="0" fontAlgn="base" hangingPunct="0">
      <a:spcBef>
        <a:spcPct val="0"/>
      </a:spcBef>
      <a:spcAft>
        <a:spcPct val="0"/>
      </a:spcAft>
      <a:defRPr lang="en-US" sz="1200" kern="1200">
        <a:solidFill>
          <a:srgbClr val="000000"/>
        </a:solidFill>
        <a:latin typeface="Calibri"/>
      </a:defRPr>
    </a:lvl3pPr>
    <a:lvl4pPr marL="1371600" lvl="3" algn="l" rtl="0" eaLnBrk="0" fontAlgn="base" hangingPunct="0">
      <a:spcBef>
        <a:spcPct val="0"/>
      </a:spcBef>
      <a:spcAft>
        <a:spcPct val="0"/>
      </a:spcAft>
      <a:defRPr lang="en-US" sz="1200" kern="1200">
        <a:solidFill>
          <a:srgbClr val="000000"/>
        </a:solidFill>
        <a:latin typeface="Calibri"/>
      </a:defRPr>
    </a:lvl4pPr>
    <a:lvl5pPr marL="1828800" lvl="4" algn="l" rtl="0" eaLnBrk="0" fontAlgn="base" hangingPunct="0">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C7A4-A4E2-4E98-911E-4339AD83E1F8}"/>
              </a:ext>
            </a:extLst>
          </p:cNvPr>
          <p:cNvSpPr txBox="1">
            <a:spLocks noGrp="1"/>
          </p:cNvSpPr>
          <p:nvPr>
            <p:ph type="ctrTitle"/>
          </p:nvPr>
        </p:nvSpPr>
        <p:spPr>
          <a:xfrm>
            <a:off x="685800" y="1122361"/>
            <a:ext cx="77724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E2BA21B1-9C95-4B75-9DCE-802AD16C3A76}"/>
              </a:ext>
            </a:extLst>
          </p:cNvPr>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11ECD70C-FE68-47DB-AFD0-19198E48FA2B}" type="datetime1">
              <a:rPr lang="en-US"/>
              <a:pPr>
                <a:defRPr/>
              </a:pPr>
              <a:t>10/2/2023</a:t>
            </a:fld>
            <a:endParaRPr dirty="0"/>
          </a:p>
        </p:txBody>
      </p:sp>
      <p:sp>
        <p:nvSpPr>
          <p:cNvPr id="5"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2A31F4A5-1344-403B-9581-D9D2BFE0046F}" type="slidenum">
              <a:rPr/>
              <a:pPr>
                <a:defRPr/>
              </a:pPr>
              <a:t>‹#›</a:t>
            </a:fld>
            <a:endParaRPr dirty="0"/>
          </a:p>
        </p:txBody>
      </p:sp>
    </p:spTree>
    <p:extLst>
      <p:ext uri="{BB962C8B-B14F-4D97-AF65-F5344CB8AC3E}">
        <p14:creationId xmlns:p14="http://schemas.microsoft.com/office/powerpoint/2010/main" val="87196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6000-3108-4B1B-8CEE-1B65CA7F7925}"/>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A8AE2F34-0A7C-41E7-B3D5-2006109A367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3112A455-2832-4F05-8EF4-C32EC4AA6D0E}" type="datetime1">
              <a:rPr lang="en-US"/>
              <a:pPr>
                <a:defRPr/>
              </a:pPr>
              <a:t>10/2/2023</a:t>
            </a:fld>
            <a:endParaRPr dirty="0"/>
          </a:p>
        </p:txBody>
      </p:sp>
      <p:sp>
        <p:nvSpPr>
          <p:cNvPr id="5"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B98D4C0D-A835-40A8-96CC-4A126A1CDC6F}" type="slidenum">
              <a:rPr/>
              <a:pPr>
                <a:defRPr/>
              </a:pPr>
              <a:t>‹#›</a:t>
            </a:fld>
            <a:endParaRPr dirty="0"/>
          </a:p>
        </p:txBody>
      </p:sp>
    </p:spTree>
    <p:extLst>
      <p:ext uri="{BB962C8B-B14F-4D97-AF65-F5344CB8AC3E}">
        <p14:creationId xmlns:p14="http://schemas.microsoft.com/office/powerpoint/2010/main" val="212308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6CFB6D-D295-4979-BC72-99D32BDBB9D4}"/>
              </a:ext>
            </a:extLst>
          </p:cNvPr>
          <p:cNvSpPr txBox="1">
            <a:spLocks noGrp="1"/>
          </p:cNvSpPr>
          <p:nvPr>
            <p:ph type="title" orient="vert"/>
          </p:nvPr>
        </p:nvSpPr>
        <p:spPr>
          <a:xfrm>
            <a:off x="6543675" y="365129"/>
            <a:ext cx="1971674"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271EBC13-9AB6-42B2-A47F-D2B7CC136E6F}"/>
              </a:ext>
            </a:extLst>
          </p:cNvPr>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D17AF9D7-699F-41F1-8989-1FE7C6945569}" type="datetime1">
              <a:rPr lang="en-US"/>
              <a:pPr>
                <a:defRPr/>
              </a:pPr>
              <a:t>10/2/2023</a:t>
            </a:fld>
            <a:endParaRPr dirty="0"/>
          </a:p>
        </p:txBody>
      </p:sp>
      <p:sp>
        <p:nvSpPr>
          <p:cNvPr id="5"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C8D1DC11-8A6D-4756-904A-5F7A5F58BBC2}" type="slidenum">
              <a:rPr/>
              <a:pPr>
                <a:defRPr/>
              </a:pPr>
              <a:t>‹#›</a:t>
            </a:fld>
            <a:endParaRPr dirty="0"/>
          </a:p>
        </p:txBody>
      </p:sp>
    </p:spTree>
    <p:extLst>
      <p:ext uri="{BB962C8B-B14F-4D97-AF65-F5344CB8AC3E}">
        <p14:creationId xmlns:p14="http://schemas.microsoft.com/office/powerpoint/2010/main" val="4159122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7FC184"/>
        </a:solidFill>
        <a:effectLst/>
      </p:bgPr>
    </p:bg>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a:extLst>
              <a:ext uri="{FF2B5EF4-FFF2-40B4-BE49-F238E27FC236}">
                <a16:creationId xmlns:a16="http://schemas.microsoft.com/office/drawing/2014/main" id="{159F8D7E-4EAB-4EA4-8CD2-39E759D9D98A}"/>
              </a:ext>
            </a:extLst>
          </p:cNvPr>
          <p:cNvSpPr txBox="1">
            <a:spLocks noGrp="1"/>
          </p:cNvSpPr>
          <p:nvPr>
            <p:ph type="ftr" sz="quarter" idx="10"/>
          </p:nvPr>
        </p:nvSpPr>
        <p:spPr/>
        <p:txBody>
          <a:bodyPr/>
          <a:lstStyle>
            <a:lvl1pPr>
              <a:defRPr dirty="0"/>
            </a:lvl1pPr>
          </a:lstStyle>
          <a:p>
            <a:pPr>
              <a:defRPr/>
            </a:pPr>
            <a:endParaRPr dirty="0"/>
          </a:p>
        </p:txBody>
      </p:sp>
      <p:sp>
        <p:nvSpPr>
          <p:cNvPr id="4" name="Slide Number Placeholder 5">
            <a:extLst>
              <a:ext uri="{FF2B5EF4-FFF2-40B4-BE49-F238E27FC236}">
                <a16:creationId xmlns:a16="http://schemas.microsoft.com/office/drawing/2014/main" id="{6A6C658B-A3BB-419D-8C73-010AD3AE97D1}"/>
              </a:ext>
            </a:extLst>
          </p:cNvPr>
          <p:cNvSpPr txBox="1">
            <a:spLocks noGrp="1"/>
          </p:cNvSpPr>
          <p:nvPr>
            <p:ph type="sldNum" sz="quarter" idx="11"/>
          </p:nvPr>
        </p:nvSpPr>
        <p:spPr/>
        <p:txBody>
          <a:bodyPr/>
          <a:lstStyle>
            <a:lvl1pPr>
              <a:defRPr/>
            </a:lvl1pPr>
          </a:lstStyle>
          <a:p>
            <a:pPr>
              <a:defRPr/>
            </a:pPr>
            <a:fld id="{8212AC60-3C3E-4EDA-AC15-3D5C9992291F}" type="slidenum">
              <a:rPr/>
              <a:pPr>
                <a:defRPr/>
              </a:pPr>
              <a:t>‹#›</a:t>
            </a:fld>
            <a:endParaRPr dirty="0"/>
          </a:p>
        </p:txBody>
      </p:sp>
    </p:spTree>
    <p:extLst>
      <p:ext uri="{BB962C8B-B14F-4D97-AF65-F5344CB8AC3E}">
        <p14:creationId xmlns:p14="http://schemas.microsoft.com/office/powerpoint/2010/main" val="2632435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96225" y="5349875"/>
            <a:ext cx="12382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5">
            <a:extLst>
              <a:ext uri="{FF2B5EF4-FFF2-40B4-BE49-F238E27FC236}">
                <a16:creationId xmlns:a16="http://schemas.microsoft.com/office/drawing/2014/main" id="{E6587015-4307-434D-8B4D-BB7FE2DED83A}"/>
              </a:ext>
            </a:extLst>
          </p:cNvPr>
          <p:cNvSpPr txBox="1">
            <a:spLocks noGrp="1"/>
          </p:cNvSpPr>
          <p:nvPr>
            <p:ph type="ftr" sz="quarter" idx="10"/>
          </p:nvPr>
        </p:nvSpPr>
        <p:spPr/>
        <p:txBody>
          <a:bodyPr/>
          <a:lstStyle>
            <a:lvl1pPr>
              <a:defRPr dirty="0">
                <a:latin typeface="Century Gothic" pitchFamily="34"/>
              </a:defRPr>
            </a:lvl1pPr>
          </a:lstStyle>
          <a:p>
            <a:pPr>
              <a:defRPr/>
            </a:pPr>
            <a:r>
              <a:rPr dirty="0"/>
              <a:t>© Focus Education UK Ltd. </a:t>
            </a:r>
          </a:p>
        </p:txBody>
      </p:sp>
      <p:sp>
        <p:nvSpPr>
          <p:cNvPr id="4" name="Slide Number Placeholder 6">
            <a:extLst>
              <a:ext uri="{FF2B5EF4-FFF2-40B4-BE49-F238E27FC236}">
                <a16:creationId xmlns:a16="http://schemas.microsoft.com/office/drawing/2014/main" id="{24BECD27-CFA7-4081-9BC2-775C3251B713}"/>
              </a:ext>
            </a:extLst>
          </p:cNvPr>
          <p:cNvSpPr txBox="1">
            <a:spLocks noGrp="1"/>
          </p:cNvSpPr>
          <p:nvPr>
            <p:ph type="sldNum" sz="quarter" idx="11"/>
          </p:nvPr>
        </p:nvSpPr>
        <p:spPr/>
        <p:txBody>
          <a:bodyPr/>
          <a:lstStyle>
            <a:lvl1pPr>
              <a:defRPr>
                <a:latin typeface="Century Gothic" pitchFamily="34"/>
              </a:defRPr>
            </a:lvl1pPr>
          </a:lstStyle>
          <a:p>
            <a:pPr>
              <a:defRPr/>
            </a:pPr>
            <a:fld id="{6A00AAFA-506C-499C-A243-6F693D322119}" type="slidenum">
              <a:rPr/>
              <a:pPr>
                <a:defRPr/>
              </a:pPr>
              <a:t>‹#›</a:t>
            </a:fld>
            <a:endParaRPr dirty="0"/>
          </a:p>
        </p:txBody>
      </p:sp>
    </p:spTree>
    <p:extLst>
      <p:ext uri="{BB962C8B-B14F-4D97-AF65-F5344CB8AC3E}">
        <p14:creationId xmlns:p14="http://schemas.microsoft.com/office/powerpoint/2010/main" val="173492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004D-0C83-48CC-87C8-84934B27A9DB}"/>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84E1134F-63BE-45B2-95FF-ADCB2508943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1851A4E0-37EE-4E8C-BE45-D971818BDDF9}" type="datetime1">
              <a:rPr lang="en-US"/>
              <a:pPr>
                <a:defRPr/>
              </a:pPr>
              <a:t>10/2/2023</a:t>
            </a:fld>
            <a:endParaRPr dirty="0"/>
          </a:p>
        </p:txBody>
      </p:sp>
      <p:sp>
        <p:nvSpPr>
          <p:cNvPr id="6"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98E55C1B-E7BC-4E10-B96E-0E53F53B1B53}" type="slidenum">
              <a:rPr/>
              <a:pPr>
                <a:defRPr/>
              </a:pPr>
              <a:t>‹#›</a:t>
            </a:fld>
            <a:endParaRPr dirty="0"/>
          </a:p>
        </p:txBody>
      </p:sp>
      <p:sp>
        <p:nvSpPr>
          <p:cNvPr id="8" name="Footer Placeholder 1"/>
          <p:cNvSpPr txBox="1">
            <a:spLocks/>
          </p:cNvSpPr>
          <p:nvPr userDrawn="1"/>
        </p:nvSpPr>
        <p:spPr>
          <a:xfrm>
            <a:off x="3045426" y="6491993"/>
            <a:ext cx="3086100" cy="365125"/>
          </a:xfrm>
          <a:prstGeom prst="rect">
            <a:avLst/>
          </a:prstGeom>
          <a:noFill/>
          <a:ln>
            <a:noFill/>
          </a:ln>
        </p:spPr>
        <p:txBody>
          <a:bodyPr vert="horz" wrap="square" lIns="91440" tIns="45720" rIns="91440" bIns="45720" anchor="ctr" anchorCtr="1" compatLnSpc="1">
            <a:noAutofit/>
          </a:bodyPr>
          <a:lstStyle>
            <a:defPPr>
              <a:defRPr lang="en-GB"/>
            </a:defPPr>
            <a:lvl1pPr marL="0" marR="0" lvl="0" indent="0" algn="ctr" defTabSz="457200" rtl="0" eaLnBrk="1" fontAlgn="auto" hangingPunct="1">
              <a:lnSpc>
                <a:spcPct val="100000"/>
              </a:lnSpc>
              <a:spcBef>
                <a:spcPts val="0"/>
              </a:spcBef>
              <a:spcAft>
                <a:spcPts val="0"/>
              </a:spcAft>
              <a:buNone/>
              <a:tabLst/>
              <a:defRPr lang="en-GB" sz="1200" b="0" i="0" u="none" strike="noStrike" kern="1200" cap="none" spc="0" baseline="0" dirty="0">
                <a:solidFill>
                  <a:srgbClr val="898989"/>
                </a:solidFill>
                <a:uFillTx/>
                <a:latin typeface="Calibri"/>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GB" dirty="0"/>
              <a:t>© Focus Education UK Ltd. </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59114" y="6444512"/>
            <a:ext cx="584886" cy="413488"/>
          </a:xfrm>
          <a:prstGeom prst="rect">
            <a:avLst/>
          </a:prstGeom>
        </p:spPr>
      </p:pic>
    </p:spTree>
    <p:extLst>
      <p:ext uri="{BB962C8B-B14F-4D97-AF65-F5344CB8AC3E}">
        <p14:creationId xmlns:p14="http://schemas.microsoft.com/office/powerpoint/2010/main" val="10113406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0E500-D3DA-4A9E-8372-B747EA40246C}"/>
              </a:ext>
            </a:extLst>
          </p:cNvPr>
          <p:cNvSpPr txBox="1">
            <a:spLocks noGrp="1"/>
          </p:cNvSpPr>
          <p:nvPr>
            <p:ph type="title"/>
          </p:nvPr>
        </p:nvSpPr>
        <p:spPr>
          <a:xfrm>
            <a:off x="623885" y="1709735"/>
            <a:ext cx="78867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D2116F8E-CCFE-4365-B10F-E324522CB0F0}"/>
              </a:ext>
            </a:extLst>
          </p:cNvPr>
          <p:cNvSpPr txBox="1">
            <a:spLocks noGrp="1"/>
          </p:cNvSpPr>
          <p:nvPr>
            <p:ph type="body" idx="1"/>
          </p:nvPr>
        </p:nvSpPr>
        <p:spPr>
          <a:xfrm>
            <a:off x="623885" y="4589465"/>
            <a:ext cx="7886700" cy="1500182"/>
          </a:xfrm>
        </p:spPr>
        <p:txBody>
          <a:bodyPr/>
          <a:lstStyle>
            <a:lvl1pPr marL="0" indent="0">
              <a:buNone/>
              <a:defRPr sz="2400"/>
            </a:lvl1pPr>
          </a:lstStyle>
          <a:p>
            <a:pPr lvl="0"/>
            <a:r>
              <a:rPr lang="en-US"/>
              <a:t>Edit Master text styles</a:t>
            </a:r>
          </a:p>
        </p:txBody>
      </p:sp>
      <p:sp>
        <p:nvSpPr>
          <p:cNvPr id="4"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0AD74FDF-DF6A-4FF0-A0D3-CC6C59604C43}" type="datetime1">
              <a:rPr lang="en-US"/>
              <a:pPr>
                <a:defRPr/>
              </a:pPr>
              <a:t>10/2/2023</a:t>
            </a:fld>
            <a:endParaRPr dirty="0"/>
          </a:p>
        </p:txBody>
      </p:sp>
      <p:sp>
        <p:nvSpPr>
          <p:cNvPr id="5"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2E1AE2E3-1837-40A5-94FE-181728FC2F17}" type="slidenum">
              <a:rPr/>
              <a:pPr>
                <a:defRPr/>
              </a:pPr>
              <a:t>‹#›</a:t>
            </a:fld>
            <a:endParaRPr dirty="0"/>
          </a:p>
        </p:txBody>
      </p:sp>
    </p:spTree>
    <p:extLst>
      <p:ext uri="{BB962C8B-B14F-4D97-AF65-F5344CB8AC3E}">
        <p14:creationId xmlns:p14="http://schemas.microsoft.com/office/powerpoint/2010/main" val="9528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020F-07CD-4A49-BB82-645DC263564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9EB8441-F455-4E85-87FD-6B6C170DDA62}"/>
              </a:ext>
            </a:extLst>
          </p:cNvPr>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C12C0-58CE-446A-8FA4-9813EF9CEF5A}"/>
              </a:ext>
            </a:extLst>
          </p:cNvPr>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EC488D3C-C2CE-4564-BCD5-D87F8C1DF728}" type="datetime1">
              <a:rPr lang="en-US"/>
              <a:pPr>
                <a:defRPr/>
              </a:pPr>
              <a:t>10/2/2023</a:t>
            </a:fld>
            <a:endParaRPr dirty="0"/>
          </a:p>
        </p:txBody>
      </p:sp>
      <p:sp>
        <p:nvSpPr>
          <p:cNvPr id="6"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7"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D75DD771-3C36-4AD8-8CC9-1FF3FAD68291}" type="slidenum">
              <a:rPr/>
              <a:pPr>
                <a:defRPr/>
              </a:pPr>
              <a:t>‹#›</a:t>
            </a:fld>
            <a:endParaRPr dirty="0"/>
          </a:p>
        </p:txBody>
      </p:sp>
    </p:spTree>
    <p:extLst>
      <p:ext uri="{BB962C8B-B14F-4D97-AF65-F5344CB8AC3E}">
        <p14:creationId xmlns:p14="http://schemas.microsoft.com/office/powerpoint/2010/main" val="184605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497E1-CAD0-4F22-BAB0-4C1CC43FFF70}"/>
              </a:ext>
            </a:extLst>
          </p:cNvPr>
          <p:cNvSpPr txBox="1">
            <a:spLocks noGrp="1"/>
          </p:cNvSpPr>
          <p:nvPr>
            <p:ph type="title"/>
          </p:nvPr>
        </p:nvSpPr>
        <p:spPr>
          <a:xfrm>
            <a:off x="629838" y="365129"/>
            <a:ext cx="78867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796FCCD4-FA65-4D2A-B3EE-21A26E91258A}"/>
              </a:ext>
            </a:extLst>
          </p:cNvPr>
          <p:cNvSpPr txBox="1">
            <a:spLocks noGrp="1"/>
          </p:cNvSpPr>
          <p:nvPr>
            <p:ph type="body" idx="1"/>
          </p:nvPr>
        </p:nvSpPr>
        <p:spPr>
          <a:xfrm>
            <a:off x="629838" y="1681160"/>
            <a:ext cx="3868341"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71813E39-4EA4-4182-A0DD-231D8D7AA926}"/>
              </a:ext>
            </a:extLst>
          </p:cNvPr>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C57F19-012C-4F06-A53D-2149B193F8D5}"/>
              </a:ext>
            </a:extLst>
          </p:cNvPr>
          <p:cNvSpPr txBox="1">
            <a:spLocks noGrp="1"/>
          </p:cNvSpPr>
          <p:nvPr>
            <p:ph type="body" idx="3"/>
          </p:nvPr>
        </p:nvSpPr>
        <p:spPr>
          <a:xfrm>
            <a:off x="4629149" y="1681160"/>
            <a:ext cx="3887388"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6E6F2492-1F5D-4BE5-9BF9-E2FA434E4983}"/>
              </a:ext>
            </a:extLst>
          </p:cNvPr>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3D47B94C-197D-42A1-9093-AF6009BA318B}" type="datetime1">
              <a:rPr lang="en-US"/>
              <a:pPr>
                <a:defRPr/>
              </a:pPr>
              <a:t>10/2/2023</a:t>
            </a:fld>
            <a:endParaRPr dirty="0"/>
          </a:p>
        </p:txBody>
      </p:sp>
      <p:sp>
        <p:nvSpPr>
          <p:cNvPr id="8"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9"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397BE5DC-BB5F-4576-A280-C22EF26535A1}" type="slidenum">
              <a:rPr/>
              <a:pPr>
                <a:defRPr/>
              </a:pPr>
              <a:t>‹#›</a:t>
            </a:fld>
            <a:endParaRPr dirty="0"/>
          </a:p>
        </p:txBody>
      </p:sp>
    </p:spTree>
    <p:extLst>
      <p:ext uri="{BB962C8B-B14F-4D97-AF65-F5344CB8AC3E}">
        <p14:creationId xmlns:p14="http://schemas.microsoft.com/office/powerpoint/2010/main" val="270873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F830-5E9A-4BF8-A331-FCDEBD0B0485}"/>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FE480D84-0A77-4850-BFC0-A2AD54AA0C06}" type="datetime1">
              <a:rPr lang="en-US"/>
              <a:pPr>
                <a:defRPr/>
              </a:pPr>
              <a:t>10/2/2023</a:t>
            </a:fld>
            <a:endParaRPr dirty="0"/>
          </a:p>
        </p:txBody>
      </p:sp>
      <p:sp>
        <p:nvSpPr>
          <p:cNvPr id="4"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5"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60894750-1E72-483B-B85E-7EF864735AE2}" type="slidenum">
              <a:rPr/>
              <a:pPr>
                <a:defRPr/>
              </a:pPr>
              <a:t>‹#›</a:t>
            </a:fld>
            <a:endParaRPr dirty="0"/>
          </a:p>
        </p:txBody>
      </p:sp>
    </p:spTree>
    <p:extLst>
      <p:ext uri="{BB962C8B-B14F-4D97-AF65-F5344CB8AC3E}">
        <p14:creationId xmlns:p14="http://schemas.microsoft.com/office/powerpoint/2010/main" val="317690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924109BE-13D4-4C86-9D2E-4D88197D7375}" type="datetime1">
              <a:rPr lang="en-US"/>
              <a:pPr>
                <a:defRPr/>
              </a:pPr>
              <a:t>10/2/2023</a:t>
            </a:fld>
            <a:endParaRPr dirty="0"/>
          </a:p>
        </p:txBody>
      </p:sp>
      <p:sp>
        <p:nvSpPr>
          <p:cNvPr id="3"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4"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D322EED5-EAEE-4043-904F-BB8502EF99A8}" type="slidenum">
              <a:rPr/>
              <a:pPr>
                <a:defRPr/>
              </a:pPr>
              <a:t>‹#›</a:t>
            </a:fld>
            <a:endParaRPr dirty="0"/>
          </a:p>
        </p:txBody>
      </p:sp>
    </p:spTree>
    <p:extLst>
      <p:ext uri="{BB962C8B-B14F-4D97-AF65-F5344CB8AC3E}">
        <p14:creationId xmlns:p14="http://schemas.microsoft.com/office/powerpoint/2010/main" val="160744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2E804-DB8E-49DF-A4B0-A4F5135184A5}"/>
              </a:ext>
            </a:extLst>
          </p:cNvPr>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7264A997-2F63-475F-8249-A4CEEB5A54D6}"/>
              </a:ext>
            </a:extLst>
          </p:cNvPr>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F98B6E-B092-4254-A438-889FAC9CFE11}"/>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sp>
        <p:nvSpPr>
          <p:cNvPr id="5"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87ADF6CF-0AF1-413F-9609-49D0099D3AD5}" type="datetime1">
              <a:rPr lang="en-US"/>
              <a:pPr>
                <a:defRPr/>
              </a:pPr>
              <a:t>10/2/2023</a:t>
            </a:fld>
            <a:endParaRPr dirty="0"/>
          </a:p>
        </p:txBody>
      </p:sp>
      <p:sp>
        <p:nvSpPr>
          <p:cNvPr id="6"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7"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07D80D2C-AC70-457B-AA19-30EF97D5FDB8}" type="slidenum">
              <a:rPr/>
              <a:pPr>
                <a:defRPr/>
              </a:pPr>
              <a:t>‹#›</a:t>
            </a:fld>
            <a:endParaRPr dirty="0"/>
          </a:p>
        </p:txBody>
      </p:sp>
    </p:spTree>
    <p:extLst>
      <p:ext uri="{BB962C8B-B14F-4D97-AF65-F5344CB8AC3E}">
        <p14:creationId xmlns:p14="http://schemas.microsoft.com/office/powerpoint/2010/main" val="255819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19A7-5196-4ECC-B23A-08CF5474FEC1}"/>
              </a:ext>
            </a:extLst>
          </p:cNvPr>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3214ADBE-5C65-497B-AF1D-9CE0E59F4757}"/>
              </a:ext>
            </a:extLst>
          </p:cNvPr>
          <p:cNvSpPr txBox="1">
            <a:spLocks noGrp="1"/>
          </p:cNvSpPr>
          <p:nvPr>
            <p:ph type="pic" idx="1"/>
          </p:nvPr>
        </p:nvSpPr>
        <p:spPr>
          <a:xfrm>
            <a:off x="3887388" y="987423"/>
            <a:ext cx="4629149" cy="4873623"/>
          </a:xfrm>
        </p:spPr>
        <p:txBody>
          <a:bodyPr>
            <a:normAutofit/>
          </a:bodyPr>
          <a:lstStyle>
            <a:lvl1pPr marL="0" indent="0">
              <a:buNone/>
              <a:defRPr sz="3200"/>
            </a:lvl1pPr>
          </a:lstStyle>
          <a:p>
            <a:pPr lvl="0"/>
            <a:r>
              <a:rPr lang="en-US" noProof="0" dirty="0"/>
              <a:t>Click icon to add picture</a:t>
            </a:r>
          </a:p>
        </p:txBody>
      </p:sp>
      <p:sp>
        <p:nvSpPr>
          <p:cNvPr id="4" name="Text Placeholder 3">
            <a:extLst>
              <a:ext uri="{FF2B5EF4-FFF2-40B4-BE49-F238E27FC236}">
                <a16:creationId xmlns:a16="http://schemas.microsoft.com/office/drawing/2014/main" id="{C5FE2982-8307-4ED6-BACA-AD4891D515CB}"/>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sp>
        <p:nvSpPr>
          <p:cNvPr id="5"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3D4654C4-1861-426B-B44D-B9EE61F20820}" type="datetime1">
              <a:rPr lang="en-US"/>
              <a:pPr>
                <a:defRPr/>
              </a:pPr>
              <a:t>10/2/2023</a:t>
            </a:fld>
            <a:endParaRPr dirty="0"/>
          </a:p>
        </p:txBody>
      </p:sp>
      <p:sp>
        <p:nvSpPr>
          <p:cNvPr id="6"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7"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F8A94EE3-D8F1-45B6-988E-FC734E1E0670}" type="slidenum">
              <a:rPr/>
              <a:pPr>
                <a:defRPr/>
              </a:pPr>
              <a:t>‹#›</a:t>
            </a:fld>
            <a:endParaRPr dirty="0"/>
          </a:p>
        </p:txBody>
      </p:sp>
    </p:spTree>
    <p:extLst>
      <p:ext uri="{BB962C8B-B14F-4D97-AF65-F5344CB8AC3E}">
        <p14:creationId xmlns:p14="http://schemas.microsoft.com/office/powerpoint/2010/main" val="263502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txBox="1">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txBox="1">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a16="http://schemas.microsoft.com/office/drawing/2014/main" id="{DBDEC330-27E2-46B1-9827-CD9F9C651B16}"/>
              </a:ext>
            </a:extLst>
          </p:cNvPr>
          <p:cNvSpPr txBox="1">
            <a:spLocks noGrp="1"/>
          </p:cNvSpPr>
          <p:nvPr>
            <p:ph type="dt" sz="half" idx="2"/>
          </p:nvPr>
        </p:nvSpPr>
        <p:spPr>
          <a:xfrm>
            <a:off x="628650" y="6356350"/>
            <a:ext cx="2057400" cy="365125"/>
          </a:xfrm>
          <a:prstGeom prst="rect">
            <a:avLst/>
          </a:prstGeom>
          <a:noFill/>
          <a:ln>
            <a:noFill/>
          </a:ln>
        </p:spPr>
        <p:txBody>
          <a:bodyPr vert="horz" wrap="square" lIns="91440" tIns="45720" rIns="91440" bIns="45720" anchor="ctr" anchorCtr="0" compatLnSpc="1">
            <a:noAutofit/>
          </a:bodyPr>
          <a:lstStyle>
            <a:lvl1pPr marL="0" marR="0" lvl="0" indent="0" algn="l" defTabSz="457200" rtl="0" eaLnBrk="1"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a:defRPr/>
            </a:pPr>
            <a:fld id="{DBF6B4FE-C7F2-4994-BB12-BB4D517A2EB5}" type="datetime1">
              <a:rPr lang="en-US"/>
              <a:pPr>
                <a:defRPr/>
              </a:pPr>
              <a:t>10/2/2023</a:t>
            </a:fld>
            <a:endParaRPr dirty="0"/>
          </a:p>
        </p:txBody>
      </p:sp>
      <p:sp>
        <p:nvSpPr>
          <p:cNvPr id="5" name="Footer Placeholder 4">
            <a:extLst>
              <a:ext uri="{FF2B5EF4-FFF2-40B4-BE49-F238E27FC236}">
                <a16:creationId xmlns:a16="http://schemas.microsoft.com/office/drawing/2014/main" id="{FD69DEFD-2C00-4CCB-AFB8-ED346B351970}"/>
              </a:ext>
            </a:extLst>
          </p:cNvPr>
          <p:cNvSpPr txBox="1">
            <a:spLocks noGrp="1"/>
          </p:cNvSpPr>
          <p:nvPr>
            <p:ph type="ftr" sz="quarter" idx="3"/>
          </p:nvPr>
        </p:nvSpPr>
        <p:spPr>
          <a:xfrm>
            <a:off x="3028950" y="6356350"/>
            <a:ext cx="3086100" cy="365125"/>
          </a:xfrm>
          <a:prstGeom prst="rect">
            <a:avLst/>
          </a:prstGeom>
          <a:noFill/>
          <a:ln>
            <a:noFill/>
          </a:ln>
        </p:spPr>
        <p:txBody>
          <a:bodyPr vert="horz" wrap="square" lIns="91440" tIns="45720" rIns="91440" bIns="45720" anchor="ctr" anchorCtr="1" compatLnSpc="1">
            <a:noAutofit/>
          </a:bodyPr>
          <a:lstStyle>
            <a:lvl1pPr marL="0" marR="0" lvl="0" indent="0" algn="ctr" defTabSz="457200" rtl="0" eaLnBrk="1" fontAlgn="auto" hangingPunct="1">
              <a:lnSpc>
                <a:spcPct val="100000"/>
              </a:lnSpc>
              <a:spcBef>
                <a:spcPts val="0"/>
              </a:spcBef>
              <a:spcAft>
                <a:spcPts val="0"/>
              </a:spcAft>
              <a:buNone/>
              <a:tabLst/>
              <a:defRPr lang="en-GB" sz="1200" b="0" i="0" u="none" strike="noStrike" kern="1200" cap="none" spc="0" baseline="0" dirty="0">
                <a:solidFill>
                  <a:srgbClr val="898989"/>
                </a:solidFill>
                <a:uFillTx/>
                <a:latin typeface="Calibri"/>
              </a:defRPr>
            </a:lvl1pPr>
          </a:lstStyle>
          <a:p>
            <a:pPr>
              <a:defRPr/>
            </a:pPr>
            <a:endParaRPr dirty="0"/>
          </a:p>
        </p:txBody>
      </p:sp>
      <p:sp>
        <p:nvSpPr>
          <p:cNvPr id="6" name="Slide Number Placeholder 5">
            <a:extLst>
              <a:ext uri="{FF2B5EF4-FFF2-40B4-BE49-F238E27FC236}">
                <a16:creationId xmlns:a16="http://schemas.microsoft.com/office/drawing/2014/main" id="{77025B06-3062-48BD-964D-5FDD62D45AA8}"/>
              </a:ext>
            </a:extLst>
          </p:cNvPr>
          <p:cNvSpPr txBox="1">
            <a:spLocks noGrp="1"/>
          </p:cNvSpPr>
          <p:nvPr>
            <p:ph type="sldNum" sz="quarter" idx="4"/>
          </p:nvPr>
        </p:nvSpPr>
        <p:spPr>
          <a:xfrm>
            <a:off x="6457950" y="6356350"/>
            <a:ext cx="2057400" cy="365125"/>
          </a:xfrm>
          <a:prstGeom prst="rect">
            <a:avLst/>
          </a:prstGeom>
          <a:noFill/>
          <a:ln>
            <a:noFill/>
          </a:ln>
        </p:spPr>
        <p:txBody>
          <a:bodyPr vert="horz" wrap="square" lIns="91440" tIns="45720" rIns="91440" bIns="45720" anchor="ctr" anchorCtr="0" compatLnSpc="1">
            <a:noAutofit/>
          </a:bodyPr>
          <a:lstStyle>
            <a:lvl1pPr marL="0" marR="0" lvl="0" indent="0" algn="r" defTabSz="457200" rtl="0" eaLnBrk="1"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a:defRPr/>
            </a:pPr>
            <a:fld id="{B7C61D16-7583-49FC-AC4F-CB1111FE15BC}"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Lst>
  <p:transition spd="slow"/>
  <p:txStyles>
    <p:titleStyle>
      <a:lvl1pPr algn="l" rtl="0" eaLnBrk="0" fontAlgn="base" hangingPunct="0">
        <a:lnSpc>
          <a:spcPct val="90000"/>
        </a:lnSpc>
        <a:spcBef>
          <a:spcPct val="0"/>
        </a:spcBef>
        <a:spcAft>
          <a:spcPct val="0"/>
        </a:spcAft>
        <a:defRPr lang="en-US" sz="4400" kern="1200">
          <a:solidFill>
            <a:srgbClr val="000000"/>
          </a:solidFill>
          <a:latin typeface="Calibri Light"/>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lang="en-US" sz="2800" kern="1200">
          <a:solidFill>
            <a:srgbClr val="000000"/>
          </a:solidFill>
          <a:latin typeface="Calibri"/>
        </a:defRPr>
      </a:lvl1pPr>
      <a:lvl2pPr marL="685800" lvl="1" indent="-228600" algn="l" rtl="0" eaLnBrk="0" fontAlgn="base" hangingPunct="0">
        <a:lnSpc>
          <a:spcPct val="90000"/>
        </a:lnSpc>
        <a:spcBef>
          <a:spcPts val="500"/>
        </a:spcBef>
        <a:spcAft>
          <a:spcPct val="0"/>
        </a:spcAft>
        <a:buSzPct val="100000"/>
        <a:buFont typeface="Arial" panose="020B0604020202020204" pitchFamily="34" charset="0"/>
        <a:buChar char="•"/>
        <a:defRPr lang="en-US" sz="2400" kern="1200">
          <a:solidFill>
            <a:srgbClr val="000000"/>
          </a:solidFill>
          <a:latin typeface="Calibri"/>
        </a:defRPr>
      </a:lvl2pPr>
      <a:lvl3pPr marL="1143000" lvl="2" indent="-228600" algn="l" rtl="0" eaLnBrk="0" fontAlgn="base" hangingPunct="0">
        <a:lnSpc>
          <a:spcPct val="90000"/>
        </a:lnSpc>
        <a:spcBef>
          <a:spcPts val="500"/>
        </a:spcBef>
        <a:spcAft>
          <a:spcPct val="0"/>
        </a:spcAft>
        <a:buSzPct val="100000"/>
        <a:buFont typeface="Arial" panose="020B0604020202020204" pitchFamily="34" charset="0"/>
        <a:buChar char="•"/>
        <a:defRPr lang="en-US" sz="2000" kern="1200">
          <a:solidFill>
            <a:srgbClr val="000000"/>
          </a:solidFill>
          <a:latin typeface="Calibri"/>
        </a:defRPr>
      </a:lvl3pPr>
      <a:lvl4pPr marL="1600200" lvl="3" indent="-228600" algn="l" rtl="0" eaLnBrk="0" fontAlgn="base" hangingPunct="0">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4pPr>
      <a:lvl5pPr marL="2057400" lvl="4" indent="-228600" algn="l" rtl="0" eaLnBrk="0" fontAlgn="base" hangingPunct="0">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primaryfacts.com/world-war-2-facts-information-and-resources/"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C3637747-C5B9-4583-8E05-02EAFC898A40}"/>
              </a:ext>
            </a:extLst>
          </p:cNvPr>
          <p:cNvGraphicFramePr>
            <a:graphicFrameLocks noGrp="1"/>
          </p:cNvGraphicFramePr>
          <p:nvPr>
            <p:ph idx="1"/>
            <p:extLst>
              <p:ext uri="{D42A27DB-BD31-4B8C-83A1-F6EECF244321}">
                <p14:modId xmlns:p14="http://schemas.microsoft.com/office/powerpoint/2010/main" val="2375264504"/>
              </p:ext>
            </p:extLst>
          </p:nvPr>
        </p:nvGraphicFramePr>
        <p:xfrm>
          <a:off x="242887" y="683017"/>
          <a:ext cx="8658226" cy="5806440"/>
        </p:xfrm>
        <a:graphic>
          <a:graphicData uri="http://schemas.openxmlformats.org/drawingml/2006/table">
            <a:tbl>
              <a:tblPr firstRow="1" bandRow="1">
                <a:effectLst/>
                <a:tableStyleId>{5C22544A-7EE6-4342-B048-85BDC9FD1C3A}</a:tableStyleId>
              </a:tblPr>
              <a:tblGrid>
                <a:gridCol w="1362075">
                  <a:extLst>
                    <a:ext uri="{9D8B030D-6E8A-4147-A177-3AD203B41FA5}">
                      <a16:colId xmlns:a16="http://schemas.microsoft.com/office/drawing/2014/main" val="2856023917"/>
                    </a:ext>
                  </a:extLst>
                </a:gridCol>
                <a:gridCol w="2158314">
                  <a:extLst>
                    <a:ext uri="{9D8B030D-6E8A-4147-A177-3AD203B41FA5}">
                      <a16:colId xmlns:a16="http://schemas.microsoft.com/office/drawing/2014/main" val="3951551185"/>
                    </a:ext>
                  </a:extLst>
                </a:gridCol>
                <a:gridCol w="3203332">
                  <a:extLst>
                    <a:ext uri="{9D8B030D-6E8A-4147-A177-3AD203B41FA5}">
                      <a16:colId xmlns:a16="http://schemas.microsoft.com/office/drawing/2014/main" val="3283858985"/>
                    </a:ext>
                  </a:extLst>
                </a:gridCol>
                <a:gridCol w="1934505">
                  <a:extLst>
                    <a:ext uri="{9D8B030D-6E8A-4147-A177-3AD203B41FA5}">
                      <a16:colId xmlns:a16="http://schemas.microsoft.com/office/drawing/2014/main" val="1262213171"/>
                    </a:ext>
                  </a:extLst>
                </a:gridCol>
              </a:tblGrid>
              <a:tr h="360194">
                <a:tc gridSpan="2">
                  <a:txBody>
                    <a:bodyPr/>
                    <a:lstStyle/>
                    <a:p>
                      <a:pPr lvl="0" algn="ctr"/>
                      <a:r>
                        <a:rPr lang="en-GB" sz="1800" dirty="0">
                          <a:latin typeface="Century Gothic" pitchFamily="34"/>
                        </a:rPr>
                        <a:t>Subject Specific Vocabulary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C5DA3"/>
                    </a:solidFill>
                  </a:tcPr>
                </a:tc>
                <a:tc hMerge="1">
                  <a:txBody>
                    <a:bodyPr/>
                    <a:lstStyle/>
                    <a:p>
                      <a:endParaRPr lang="en-GB"/>
                    </a:p>
                  </a:txBody>
                  <a:tcPr/>
                </a:tc>
                <a:tc rowSpan="4">
                  <a:txBody>
                    <a:bodyPr/>
                    <a:lstStyle/>
                    <a:p>
                      <a:r>
                        <a:rPr lang="en-GB" dirty="0"/>
                        <a:t> Each symbol represents a letter or sound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lvl="0" algn="ctr"/>
                      <a:r>
                        <a:rPr lang="en-GB" sz="1800" dirty="0">
                          <a:latin typeface="Century Gothic" pitchFamily="34"/>
                        </a:rPr>
                        <a:t>Exciting Books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C5DA3"/>
                    </a:solidFill>
                  </a:tcPr>
                </a:tc>
                <a:extLst>
                  <a:ext uri="{0D108BD9-81ED-4DB2-BD59-A6C34878D82A}">
                    <a16:rowId xmlns:a16="http://schemas.microsoft.com/office/drawing/2014/main" val="3554839317"/>
                  </a:ext>
                </a:extLst>
              </a:tr>
              <a:tr h="495266">
                <a:tc>
                  <a:txBody>
                    <a:bodyPr/>
                    <a:lstStyle/>
                    <a:p>
                      <a:pPr lvl="0"/>
                      <a:r>
                        <a:rPr lang="en-GB" sz="1400" b="1" dirty="0">
                          <a:solidFill>
                            <a:srgbClr val="7C5DA3"/>
                          </a:solidFill>
                          <a:latin typeface="Century Gothic" pitchFamily="34"/>
                        </a:rPr>
                        <a:t>glyphs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Century Gothic" pitchFamily="34"/>
                        </a:rPr>
                        <a:t>Symbols used in the Mayan writing system. Each symbol represents a word or sound.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lvl="0"/>
                      <a:endParaRPr lang="en-GB" sz="1800" dirty="0">
                        <a:latin typeface="Century Gothic" pitchFamily="34"/>
                      </a:endParaRPr>
                    </a:p>
                  </a:txBody>
                  <a:tcPr>
                    <a:lnB w="12700" cap="flat" cmpd="sng" algn="ctr">
                      <a:solidFill>
                        <a:schemeClr val="tx1"/>
                      </a:solidFill>
                      <a:prstDash val="solid"/>
                      <a:round/>
                      <a:headEnd type="none" w="med" len="med"/>
                      <a:tailEnd type="none" w="med" len="med"/>
                    </a:lnB>
                    <a:solidFill>
                      <a:schemeClr val="bg1">
                        <a:lumMod val="95000"/>
                      </a:schemeClr>
                    </a:solidFill>
                  </a:tcPr>
                </a:tc>
                <a:tc rowSpan="13">
                  <a:txBody>
                    <a:bodyPr/>
                    <a:lstStyle/>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9813094"/>
                  </a:ext>
                </a:extLst>
              </a:tr>
              <a:tr h="501076">
                <a:tc>
                  <a:txBody>
                    <a:bodyPr/>
                    <a:lstStyle/>
                    <a:p>
                      <a:pPr lvl="0"/>
                      <a:r>
                        <a:rPr lang="en-GB" sz="1400" b="1" dirty="0">
                          <a:solidFill>
                            <a:srgbClr val="7C5DA3"/>
                          </a:solidFill>
                          <a:latin typeface="Century Gothic" pitchFamily="34"/>
                        </a:rPr>
                        <a:t>codices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900" b="0" dirty="0">
                          <a:solidFill>
                            <a:schemeClr val="tx1"/>
                          </a:solidFill>
                          <a:latin typeface="Century Gothic" pitchFamily="34"/>
                        </a:rPr>
                        <a:t>Books created by the Mayans. They were made of soft bark and folded like a fan.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41663132"/>
                  </a:ext>
                </a:extLst>
              </a:tr>
              <a:tr h="360194">
                <a:tc>
                  <a:txBody>
                    <a:bodyPr/>
                    <a:lstStyle/>
                    <a:p>
                      <a:pPr lvl="0"/>
                      <a:r>
                        <a:rPr lang="en-GB" sz="1400" b="1" dirty="0">
                          <a:solidFill>
                            <a:srgbClr val="7C5DA3"/>
                          </a:solidFill>
                          <a:latin typeface="Century Gothic" pitchFamily="34"/>
                        </a:rPr>
                        <a:t>Chichen Itza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900" b="0" dirty="0">
                          <a:solidFill>
                            <a:schemeClr val="tx1"/>
                          </a:solidFill>
                          <a:latin typeface="Century Gothic" pitchFamily="34"/>
                        </a:rPr>
                        <a:t>The Mayans most well-known pyramid.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39335589"/>
                  </a:ext>
                </a:extLst>
              </a:tr>
              <a:tr h="486304">
                <a:tc>
                  <a:txBody>
                    <a:bodyPr/>
                    <a:lstStyle/>
                    <a:p>
                      <a:r>
                        <a:rPr lang="en-GB" sz="1400" b="1" dirty="0">
                          <a:solidFill>
                            <a:srgbClr val="7C5DA3"/>
                          </a:solidFill>
                          <a:latin typeface="Century Gothic" panose="020B0502020202020204" pitchFamily="34" charset="0"/>
                        </a:rPr>
                        <a:t>cacao</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900" b="0" i="0" u="none" strike="noStrike" kern="1200" dirty="0">
                          <a:solidFill>
                            <a:schemeClr val="tx1"/>
                          </a:solidFill>
                          <a:effectLst/>
                          <a:latin typeface="Century Gothic" panose="020B0502020202020204" pitchFamily="34" charset="0"/>
                          <a:ea typeface="+mn-ea"/>
                          <a:cs typeface="+mn-cs"/>
                        </a:rPr>
                        <a:t>Seeds that the Maya used to make chocolate.</a:t>
                      </a:r>
                      <a:endParaRPr lang="en-GB" sz="900" dirty="0">
                        <a:solidFill>
                          <a:schemeClr val="tx1"/>
                        </a:solidFill>
                        <a:latin typeface="Century Gothic" panose="020B0502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7C5DA3"/>
                          </a:solidFill>
                          <a:latin typeface="Century Gothic" panose="020B0502020202020204" pitchFamily="34" charset="0"/>
                        </a:rPr>
                        <a:t>Sticky Knowledge about the Mayan civilization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567937287"/>
                  </a:ext>
                </a:extLst>
              </a:tr>
              <a:tr h="144035">
                <a:tc rowSpan="2">
                  <a:txBody>
                    <a:bodyPr/>
                    <a:lstStyle/>
                    <a:p>
                      <a:pPr lvl="0"/>
                      <a:r>
                        <a:rPr lang="en-GB" sz="1400" b="1" dirty="0">
                          <a:solidFill>
                            <a:srgbClr val="7C5DA3"/>
                          </a:solidFill>
                          <a:latin typeface="Century Gothic" pitchFamily="34"/>
                        </a:rPr>
                        <a:t>ahau or ahaw</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GB" sz="900" b="0" i="0" u="none" strike="noStrike" kern="1200" dirty="0">
                          <a:solidFill>
                            <a:schemeClr val="tx1"/>
                          </a:solidFill>
                          <a:effectLst/>
                          <a:latin typeface="Century Gothic" panose="020B0502020202020204" pitchFamily="34" charset="0"/>
                          <a:ea typeface="+mn-ea"/>
                          <a:cs typeface="+mn-cs"/>
                        </a:rPr>
                        <a:t>The main king or lord of a Maya city-state.</a:t>
                      </a:r>
                      <a:endParaRPr lang="en-GB" sz="900" b="0" dirty="0">
                        <a:solidFill>
                          <a:schemeClr val="tx1"/>
                        </a:solidFill>
                        <a:latin typeface="Century Gothic" panose="020B0502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6"/>
                  </a:ext>
                </a:extLst>
              </a:tr>
              <a:tr h="495266">
                <a:tc vMerge="1">
                  <a:txBody>
                    <a:bodyPr/>
                    <a:lstStyle/>
                    <a:p>
                      <a:endParaRPr lang="en-GB"/>
                    </a:p>
                  </a:txBody>
                  <a:tcPr/>
                </a:tc>
                <a:tc vMerge="1">
                  <a:txBody>
                    <a:bodyPr/>
                    <a:lstStyle/>
                    <a:p>
                      <a:endParaRPr lang="en-GB"/>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9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The Mayans were expert mathematicians and astronomers. They used this expertise to make calendars.</a:t>
                      </a:r>
                      <a:endParaRPr lang="en-GB" sz="900" b="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2878534553"/>
                  </a:ext>
                </a:extLst>
              </a:tr>
              <a:tr h="360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C5DA3"/>
                          </a:solidFill>
                          <a:latin typeface="Century Gothic" pitchFamily="34"/>
                        </a:rPr>
                        <a:t>batab</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dirty="0">
                          <a:solidFill>
                            <a:schemeClr val="tx1"/>
                          </a:solidFill>
                          <a:effectLst/>
                          <a:latin typeface="Century Gothic" panose="020B0502020202020204" pitchFamily="34" charset="0"/>
                          <a:ea typeface="+mn-ea"/>
                          <a:cs typeface="+mn-cs"/>
                        </a:rPr>
                        <a:t>A lesser lord, usually ruling over a small town.</a:t>
                      </a:r>
                      <a:endParaRPr lang="en-GB" sz="900" dirty="0">
                        <a:solidFill>
                          <a:schemeClr val="tx1"/>
                        </a:solidFill>
                        <a:latin typeface="Century Gothic" panose="020B0502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900" b="0" i="0" u="none" strike="noStrike" kern="1200" dirty="0">
                          <a:solidFill>
                            <a:schemeClr val="tx1"/>
                          </a:solidFill>
                          <a:effectLst/>
                          <a:latin typeface="Century Gothic" panose="020B0502020202020204" pitchFamily="34" charset="0"/>
                          <a:ea typeface="+mn-ea"/>
                          <a:cs typeface="+mn-cs"/>
                        </a:rPr>
                        <a:t>Although the Mayans had metal-working skills, metal ores were scarce. Mayans used stone tools to carve the limestone that they used for their buildings.</a:t>
                      </a:r>
                      <a:endParaRPr lang="en-GB" sz="900" b="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10008"/>
                  </a:ext>
                </a:extLst>
              </a:tr>
              <a:tr h="270145">
                <a:tc rowSpan="2">
                  <a:txBody>
                    <a:bodyPr/>
                    <a:lstStyle/>
                    <a:p>
                      <a:r>
                        <a:rPr lang="en-GB" sz="1400" b="1" i="0" u="none" strike="noStrike" kern="1200" dirty="0">
                          <a:solidFill>
                            <a:srgbClr val="7030A0"/>
                          </a:solidFill>
                          <a:effectLst/>
                          <a:latin typeface="Century Gothic" panose="020B0502020202020204" pitchFamily="34" charset="0"/>
                          <a:ea typeface="+mn-ea"/>
                          <a:cs typeface="+mn-cs"/>
                        </a:rPr>
                        <a:t>Itzamna</a:t>
                      </a:r>
                      <a:endParaRPr lang="en-GB" sz="1400" dirty="0">
                        <a:solidFill>
                          <a:srgbClr val="7030A0"/>
                        </a:solidFill>
                        <a:latin typeface="Century Gothic" panose="020B0502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GB" sz="900" b="0" i="0" u="none" strike="noStrike" kern="1200" dirty="0">
                          <a:solidFill>
                            <a:schemeClr val="tx1"/>
                          </a:solidFill>
                          <a:effectLst/>
                          <a:latin typeface="Century Gothic" panose="020B0502020202020204" pitchFamily="34" charset="0"/>
                          <a:ea typeface="+mn-ea"/>
                          <a:cs typeface="+mn-cs"/>
                        </a:rPr>
                        <a:t>The main god of the Maya, Itzamna was the god of fire who created the Earth.</a:t>
                      </a:r>
                      <a:endParaRPr lang="en-GB" sz="900" dirty="0">
                        <a:solidFill>
                          <a:schemeClr val="tx1"/>
                        </a:solidFill>
                        <a:latin typeface="Century Gothic" panose="020B0502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900" b="0" dirty="0">
                        <a:solidFill>
                          <a:srgbClr val="7030A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en-GB"/>
                    </a:p>
                  </a:txBody>
                  <a:tcPr/>
                </a:tc>
                <a:extLst>
                  <a:ext uri="{0D108BD9-81ED-4DB2-BD59-A6C34878D82A}">
                    <a16:rowId xmlns:a16="http://schemas.microsoft.com/office/drawing/2014/main" val="877679921"/>
                  </a:ext>
                </a:extLst>
              </a:tr>
              <a:tr h="276289">
                <a:tc vMerge="1">
                  <a:txBody>
                    <a:bodyPr/>
                    <a:lstStyle/>
                    <a:p>
                      <a:endParaRPr lang="en-GB"/>
                    </a:p>
                  </a:txBody>
                  <a:tcPr/>
                </a:tc>
                <a:tc vMerge="1">
                  <a:txBody>
                    <a:bodyPr/>
                    <a:lstStyle/>
                    <a:p>
                      <a:endParaRPr lang="en-GB"/>
                    </a:p>
                  </a:txBody>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900" b="0" i="0" u="none" strike="noStrike" kern="1200" dirty="0">
                          <a:solidFill>
                            <a:schemeClr val="tx1"/>
                          </a:solidFill>
                          <a:effectLst/>
                          <a:latin typeface="Century Gothic" panose="020B0502020202020204" pitchFamily="34" charset="0"/>
                          <a:ea typeface="+mn-ea"/>
                          <a:cs typeface="+mn-cs"/>
                        </a:rPr>
                        <a:t>Mayan religion was extremely bloodthirsty, demanding human sacrifices and blood-letting rituals. The Mayans believed in an afterlife and that those who were sacrificed, as well as those killed in war and women who died in childbirth, went to ‘the place of misty sky’.</a:t>
                      </a:r>
                      <a:endParaRPr kumimoji="0" lang="en-GB" sz="9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3920123481"/>
                  </a:ext>
                </a:extLst>
              </a:tr>
              <a:tr h="624195">
                <a:tc>
                  <a:txBody>
                    <a:bodyPr/>
                    <a:lstStyle/>
                    <a:p>
                      <a:pPr lvl="0"/>
                      <a:r>
                        <a:rPr lang="en-GB" sz="1400" b="1" i="0" u="none" strike="noStrike" kern="1200" dirty="0">
                          <a:solidFill>
                            <a:srgbClr val="7030A0"/>
                          </a:solidFill>
                          <a:effectLst/>
                          <a:latin typeface="Century Gothic" panose="020B0502020202020204" pitchFamily="34" charset="0"/>
                          <a:ea typeface="+mn-ea"/>
                          <a:cs typeface="+mn-cs"/>
                        </a:rPr>
                        <a:t>huipil</a:t>
                      </a:r>
                      <a:endParaRPr lang="en-GB" sz="1400" b="1" dirty="0">
                        <a:solidFill>
                          <a:srgbClr val="7030A0"/>
                        </a:solidFill>
                        <a:latin typeface="Century Gothic" panose="020B0502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900" b="0" i="0" u="none" strike="noStrike" kern="1200" dirty="0">
                          <a:solidFill>
                            <a:schemeClr val="tx1"/>
                          </a:solidFill>
                          <a:effectLst/>
                          <a:latin typeface="Century Gothic" panose="020B0502020202020204" pitchFamily="34" charset="0"/>
                          <a:ea typeface="+mn-ea"/>
                          <a:cs typeface="+mn-cs"/>
                        </a:rPr>
                        <a:t>A traditional garment worn by Maya women. </a:t>
                      </a:r>
                      <a:endParaRPr lang="en-GB" sz="900" dirty="0">
                        <a:solidFill>
                          <a:schemeClr val="tx1"/>
                        </a:solidFill>
                        <a:latin typeface="Century Gothic" panose="020B0502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0"/>
                  </a:ext>
                </a:extLst>
              </a:tr>
              <a:tr h="360194">
                <a:tc>
                  <a:txBody>
                    <a:bodyPr/>
                    <a:lstStyle/>
                    <a:p>
                      <a:r>
                        <a:rPr lang="en-GB" sz="1400" b="1" dirty="0">
                          <a:solidFill>
                            <a:srgbClr val="7C5DA3"/>
                          </a:solidFill>
                          <a:latin typeface="Century Gothic" pitchFamily="34"/>
                        </a:rPr>
                        <a:t>Kin</a:t>
                      </a:r>
                      <a:endParaRPr lang="en-GB"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900" b="0" i="0" u="none" strike="noStrike" kern="1200" dirty="0">
                          <a:solidFill>
                            <a:schemeClr val="tx1"/>
                          </a:solidFill>
                          <a:effectLst/>
                          <a:latin typeface="Century Gothic" panose="020B0502020202020204" pitchFamily="34" charset="0"/>
                          <a:ea typeface="+mn-ea"/>
                          <a:cs typeface="+mn-cs"/>
                        </a:rPr>
                        <a:t>Word representing a day in the Maya calendar.</a:t>
                      </a:r>
                      <a:endParaRPr lang="en-GB" dirty="0">
                        <a:solidFill>
                          <a:schemeClr val="tx1"/>
                        </a:solidFill>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900" b="0" i="0" u="none" strike="noStrike" kern="1200" dirty="0">
                          <a:solidFill>
                            <a:schemeClr val="tx1"/>
                          </a:solidFill>
                          <a:effectLst/>
                          <a:latin typeface="Century Gothic" panose="020B0502020202020204" pitchFamily="34" charset="0"/>
                          <a:ea typeface="+mn-ea"/>
                          <a:cs typeface="+mn-cs"/>
                        </a:rPr>
                        <a:t>At the top of Mayan society was the king and royal family who were believed to be closely linked to the gods. An educated elite of scribes, priests and nobles formed the ruling class. They occupied the finest buildings in the city.</a:t>
                      </a:r>
                      <a:endParaRPr lang="en-GB" sz="900" b="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10011"/>
                  </a:ext>
                </a:extLst>
              </a:tr>
              <a:tr h="495266">
                <a:tc>
                  <a:txBody>
                    <a:bodyPr/>
                    <a:lstStyle/>
                    <a:p>
                      <a:pPr lvl="0"/>
                      <a:r>
                        <a:rPr lang="en-GB" sz="1400" b="1" dirty="0">
                          <a:solidFill>
                            <a:srgbClr val="7C5DA3"/>
                          </a:solidFill>
                          <a:latin typeface="Century Gothic" pitchFamily="34"/>
                        </a:rPr>
                        <a:t>Kukulcan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900" b="0" i="0" u="none" strike="noStrike" kern="1200" dirty="0">
                          <a:solidFill>
                            <a:schemeClr val="tx1"/>
                          </a:solidFill>
                          <a:effectLst/>
                          <a:latin typeface="Century Gothic" panose="020B0502020202020204" pitchFamily="34" charset="0"/>
                          <a:ea typeface="+mn-ea"/>
                          <a:cs typeface="+mn-cs"/>
                        </a:rPr>
                        <a:t>The serpent god of the Maya. One of the primary gods, especially to the Itza peoples of Chichen Itza. </a:t>
                      </a:r>
                      <a:endParaRPr lang="en-GB" sz="900" dirty="0">
                        <a:solidFill>
                          <a:schemeClr val="tx1"/>
                        </a:solidFill>
                        <a:latin typeface="Century Gothic" panose="020B0502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21830925"/>
                  </a:ext>
                </a:extLst>
              </a:tr>
              <a:tr h="495266">
                <a:tc>
                  <a:txBody>
                    <a:bodyPr/>
                    <a:lstStyle/>
                    <a:p>
                      <a:pPr lvl="0"/>
                      <a:r>
                        <a:rPr lang="en-GB" sz="1400" b="1" dirty="0">
                          <a:solidFill>
                            <a:srgbClr val="7C5DA3"/>
                          </a:solidFill>
                          <a:latin typeface="Century Gothic" pitchFamily="34"/>
                        </a:rPr>
                        <a:t>Uinal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900" b="0" i="0" u="none" strike="noStrike" kern="1200" dirty="0">
                          <a:solidFill>
                            <a:schemeClr val="tx1"/>
                          </a:solidFill>
                          <a:effectLst/>
                          <a:latin typeface="Century Gothic" panose="020B0502020202020204" pitchFamily="34" charset="0"/>
                          <a:ea typeface="+mn-ea"/>
                          <a:cs typeface="+mn-cs"/>
                        </a:rPr>
                        <a:t>Word for a month in the Maya calendar. It was 20 days long. </a:t>
                      </a:r>
                      <a:endParaRPr lang="en-GB" sz="900" dirty="0">
                        <a:solidFill>
                          <a:schemeClr val="tx1"/>
                        </a:solidFill>
                        <a:latin typeface="Century Gothic" panose="020B0502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900" b="0" i="0" u="none" strike="noStrike" kern="1200" dirty="0">
                          <a:solidFill>
                            <a:schemeClr val="tx1"/>
                          </a:solidFill>
                          <a:effectLst/>
                          <a:latin typeface="Century Gothic" panose="020B0502020202020204" pitchFamily="34" charset="0"/>
                          <a:ea typeface="+mn-ea"/>
                          <a:cs typeface="+mn-cs"/>
                        </a:rPr>
                        <a:t>Mayan society was formed of a number of city states each with their own ruler.</a:t>
                      </a:r>
                      <a:endParaRPr kumimoji="0" lang="en-GB" sz="9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900" b="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4272395972"/>
                  </a:ext>
                </a:extLst>
              </a:tr>
            </a:tbl>
          </a:graphicData>
        </a:graphic>
      </p:graphicFrame>
      <p:pic>
        <p:nvPicPr>
          <p:cNvPr id="3074" name="Picture 2" descr="Image result for the chocolate tree boo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36" y="1147735"/>
            <a:ext cx="1575763" cy="2272560"/>
          </a:xfrm>
          <a:prstGeom prst="rect">
            <a:avLst/>
          </a:prstGeom>
          <a:noFill/>
          <a:extLst>
            <a:ext uri="{909E8E84-426E-40DD-AFC4-6F175D3DCCD1}">
              <a14:hiddenFill xmlns:a14="http://schemas.microsoft.com/office/drawing/2010/main">
                <a:solidFill>
                  <a:srgbClr val="FFFFFF"/>
                </a:solidFill>
              </a14:hiddenFill>
            </a:ext>
          </a:extLst>
        </p:spPr>
      </p:pic>
      <p:sp>
        <p:nvSpPr>
          <p:cNvPr id="11266" name="Title 1"/>
          <p:cNvSpPr txBox="1">
            <a:spLocks noGrp="1" noChangeArrowheads="1"/>
          </p:cNvSpPr>
          <p:nvPr>
            <p:ph type="title"/>
          </p:nvPr>
        </p:nvSpPr>
        <p:spPr>
          <a:xfrm>
            <a:off x="426652" y="190891"/>
            <a:ext cx="8272463" cy="492125"/>
          </a:xfrm>
        </p:spPr>
        <p:txBody>
          <a:bodyPr anchorCtr="1"/>
          <a:lstStyle/>
          <a:p>
            <a:pPr algn="ctr" eaLnBrk="1" hangingPunct="1"/>
            <a:r>
              <a:rPr lang="en-GB" altLang="en-US" sz="3200" b="1" dirty="0">
                <a:solidFill>
                  <a:srgbClr val="7C5DA3"/>
                </a:solidFill>
                <a:latin typeface="Century Gothic" panose="020B0502020202020204" pitchFamily="34" charset="0"/>
              </a:rPr>
              <a:t>Mayan Civilisation: KS2 Knowledge Mat</a:t>
            </a:r>
          </a:p>
        </p:txBody>
      </p:sp>
      <p:pic>
        <p:nvPicPr>
          <p:cNvPr id="5" name="Picture 4">
            <a:extLst>
              <a:ext uri="{FF2B5EF4-FFF2-40B4-BE49-F238E27FC236}">
                <a16:creationId xmlns:a16="http://schemas.microsoft.com/office/drawing/2014/main" id="{5C67925D-803B-445F-BB33-FD32365171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1900" y="683016"/>
            <a:ext cx="3195636" cy="1753506"/>
          </a:xfrm>
          <a:prstGeom prst="rect">
            <a:avLst/>
          </a:prstGeom>
        </p:spPr>
      </p:pic>
      <p:sp>
        <p:nvSpPr>
          <p:cNvPr id="6" name="TextBox 5">
            <a:extLst>
              <a:ext uri="{FF2B5EF4-FFF2-40B4-BE49-F238E27FC236}">
                <a16:creationId xmlns:a16="http://schemas.microsoft.com/office/drawing/2014/main" id="{C04B636D-B1A3-41B7-883E-3521CF600F11}"/>
              </a:ext>
            </a:extLst>
          </p:cNvPr>
          <p:cNvSpPr txBox="1"/>
          <p:nvPr/>
        </p:nvSpPr>
        <p:spPr>
          <a:xfrm>
            <a:off x="6967536" y="4791075"/>
            <a:ext cx="1943509" cy="1615827"/>
          </a:xfrm>
          <a:prstGeom prst="rect">
            <a:avLst/>
          </a:prstGeom>
          <a:noFill/>
        </p:spPr>
        <p:txBody>
          <a:bodyPr wrap="square" rtlCol="0">
            <a:spAutoFit/>
          </a:bodyPr>
          <a:lstStyle/>
          <a:p>
            <a:r>
              <a:rPr lang="en-GB" sz="1100" b="1" dirty="0">
                <a:solidFill>
                  <a:srgbClr val="7030A0"/>
                </a:solidFill>
                <a:latin typeface="Century Gothic" panose="020B0502020202020204" pitchFamily="34" charset="0"/>
              </a:rPr>
              <a:t>Mayans</a:t>
            </a:r>
            <a:r>
              <a:rPr lang="en-GB" sz="1100" dirty="0">
                <a:solidFill>
                  <a:srgbClr val="7030A0"/>
                </a:solidFill>
                <a:latin typeface="Century Gothic" panose="020B0502020202020204" pitchFamily="34" charset="0"/>
              </a:rPr>
              <a:t>. The </a:t>
            </a:r>
            <a:r>
              <a:rPr lang="en-GB" sz="1100" b="1" dirty="0">
                <a:solidFill>
                  <a:srgbClr val="7030A0"/>
                </a:solidFill>
                <a:latin typeface="Century Gothic" panose="020B0502020202020204" pitchFamily="34" charset="0"/>
              </a:rPr>
              <a:t>Mayan</a:t>
            </a:r>
            <a:r>
              <a:rPr lang="en-GB" sz="1100" dirty="0">
                <a:solidFill>
                  <a:srgbClr val="7030A0"/>
                </a:solidFill>
                <a:latin typeface="Century Gothic" panose="020B0502020202020204" pitchFamily="34" charset="0"/>
              </a:rPr>
              <a:t>, or </a:t>
            </a:r>
            <a:r>
              <a:rPr lang="en-GB" sz="1100" b="1" dirty="0">
                <a:solidFill>
                  <a:srgbClr val="7030A0"/>
                </a:solidFill>
                <a:latin typeface="Century Gothic" panose="020B0502020202020204" pitchFamily="34" charset="0"/>
              </a:rPr>
              <a:t>Maya</a:t>
            </a:r>
            <a:r>
              <a:rPr lang="en-GB" sz="1100" dirty="0">
                <a:solidFill>
                  <a:srgbClr val="7030A0"/>
                </a:solidFill>
                <a:latin typeface="Century Gothic" panose="020B0502020202020204" pitchFamily="34" charset="0"/>
              </a:rPr>
              <a:t>, peoples made their home in an area known as Mesoamerica (modern day Mexico and Central America). </a:t>
            </a:r>
            <a:r>
              <a:rPr lang="en-GB" sz="1100" b="1" dirty="0">
                <a:solidFill>
                  <a:srgbClr val="7030A0"/>
                </a:solidFill>
                <a:latin typeface="Century Gothic" panose="020B0502020202020204" pitchFamily="34" charset="0"/>
              </a:rPr>
              <a:t>Mayan</a:t>
            </a:r>
            <a:r>
              <a:rPr lang="en-GB" sz="1100" dirty="0">
                <a:solidFill>
                  <a:srgbClr val="7030A0"/>
                </a:solidFill>
                <a:latin typeface="Century Gothic" panose="020B0502020202020204" pitchFamily="34" charset="0"/>
              </a:rPr>
              <a:t> culture was well established by 1000 BCE, and it lasted until 1697.</a:t>
            </a:r>
          </a:p>
        </p:txBody>
      </p:sp>
      <p:pic>
        <p:nvPicPr>
          <p:cNvPr id="3076" name="Picture 4" descr="Image result for the corn grows rip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09651" y="2623805"/>
            <a:ext cx="1391462" cy="212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08602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19493617"/>
              </p:ext>
            </p:extLst>
          </p:nvPr>
        </p:nvGraphicFramePr>
        <p:xfrm>
          <a:off x="230660" y="458141"/>
          <a:ext cx="2537254" cy="4919341"/>
        </p:xfrm>
        <a:graphic>
          <a:graphicData uri="http://schemas.openxmlformats.org/drawingml/2006/table">
            <a:tbl>
              <a:tblPr firstRow="1" firstCol="1" bandRow="1"/>
              <a:tblGrid>
                <a:gridCol w="915937">
                  <a:extLst>
                    <a:ext uri="{9D8B030D-6E8A-4147-A177-3AD203B41FA5}">
                      <a16:colId xmlns:a16="http://schemas.microsoft.com/office/drawing/2014/main" val="20000"/>
                    </a:ext>
                  </a:extLst>
                </a:gridCol>
                <a:gridCol w="1621317">
                  <a:extLst>
                    <a:ext uri="{9D8B030D-6E8A-4147-A177-3AD203B41FA5}">
                      <a16:colId xmlns:a16="http://schemas.microsoft.com/office/drawing/2014/main" val="20001"/>
                    </a:ext>
                  </a:extLst>
                </a:gridCol>
              </a:tblGrid>
              <a:tr h="483482">
                <a:tc>
                  <a:txBody>
                    <a:bodyPr/>
                    <a:lstStyle/>
                    <a:p>
                      <a:pPr algn="ctr">
                        <a:lnSpc>
                          <a:spcPct val="107000"/>
                        </a:lnSpc>
                        <a:spcAft>
                          <a:spcPts val="0"/>
                        </a:spcAft>
                      </a:pPr>
                      <a:r>
                        <a:rPr lang="en-GB" sz="850" b="1" dirty="0">
                          <a:solidFill>
                            <a:srgbClr val="7C5DA3"/>
                          </a:solidFill>
                          <a:effectLst/>
                          <a:latin typeface="Century Gothic" panose="020B0502020202020204" pitchFamily="34" charset="0"/>
                          <a:ea typeface="Calibri" panose="020F0502020204030204" pitchFamily="34" charset="0"/>
                          <a:cs typeface="Times New Roman" panose="02020603050405020304" pitchFamily="18" charset="0"/>
                        </a:rPr>
                        <a:t>axis</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a:txBody>
                    <a:bodyPr/>
                    <a:lstStyle/>
                    <a:p>
                      <a:pPr algn="l">
                        <a:lnSpc>
                          <a:spcPct val="107000"/>
                        </a:lnSpc>
                        <a:spcAft>
                          <a:spcPts val="0"/>
                        </a:spcAft>
                      </a:pPr>
                      <a:r>
                        <a:rPr lang="en-GB" sz="850" dirty="0">
                          <a:effectLst/>
                          <a:latin typeface="Century Gothic" panose="020B0502020202020204" pitchFamily="34" charset="0"/>
                          <a:ea typeface="Calibri" panose="020F0502020204030204" pitchFamily="34" charset="0"/>
                          <a:cs typeface="Times New Roman" panose="02020603050405020304" pitchFamily="18" charset="0"/>
                        </a:rPr>
                        <a:t>Countries which fought on the German side including  Italy, Germany and Japan.</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83482">
                <a:tc>
                  <a:txBody>
                    <a:bodyPr/>
                    <a:lstStyle/>
                    <a:p>
                      <a:pPr algn="ctr">
                        <a:lnSpc>
                          <a:spcPct val="107000"/>
                        </a:lnSpc>
                        <a:spcAft>
                          <a:spcPts val="0"/>
                        </a:spcAft>
                      </a:pPr>
                      <a:r>
                        <a:rPr lang="en-GB" sz="850" b="1" dirty="0">
                          <a:solidFill>
                            <a:srgbClr val="7C5DA3"/>
                          </a:solidFill>
                          <a:effectLst/>
                          <a:latin typeface="Century Gothic" panose="020B0502020202020204" pitchFamily="34" charset="0"/>
                          <a:ea typeface="Calibri" panose="020F0502020204030204" pitchFamily="34" charset="0"/>
                          <a:cs typeface="Times New Roman" panose="02020603050405020304" pitchFamily="18" charset="0"/>
                        </a:rPr>
                        <a:t>Allies</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a:txBody>
                    <a:bodyPr/>
                    <a:lstStyle/>
                    <a:p>
                      <a:pPr algn="l">
                        <a:lnSpc>
                          <a:spcPct val="107000"/>
                        </a:lnSpc>
                        <a:spcAft>
                          <a:spcPts val="0"/>
                        </a:spcAft>
                      </a:pPr>
                      <a:r>
                        <a:rPr lang="en-GB" sz="850" dirty="0">
                          <a:effectLst/>
                          <a:latin typeface="Century Gothic" panose="020B0502020202020204" pitchFamily="34" charset="0"/>
                          <a:ea typeface="Calibri" panose="020F0502020204030204" pitchFamily="34" charset="0"/>
                          <a:cs typeface="Times New Roman" panose="02020603050405020304" pitchFamily="18" charset="0"/>
                        </a:rPr>
                        <a:t>Countries which fought on the British side (including:  USA, Great Britain, France and Russia.</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2612">
                <a:tc>
                  <a:txBody>
                    <a:bodyPr/>
                    <a:lstStyle/>
                    <a:p>
                      <a:pPr algn="ctr">
                        <a:lnSpc>
                          <a:spcPct val="107000"/>
                        </a:lnSpc>
                        <a:spcAft>
                          <a:spcPts val="0"/>
                        </a:spcAft>
                      </a:pPr>
                      <a:r>
                        <a:rPr lang="en-GB" sz="850" b="1" dirty="0">
                          <a:solidFill>
                            <a:srgbClr val="7C5DA3"/>
                          </a:solidFill>
                          <a:effectLst/>
                          <a:latin typeface="Century Gothic" panose="020B0502020202020204" pitchFamily="34" charset="0"/>
                          <a:ea typeface="Calibri" panose="020F0502020204030204" pitchFamily="34" charset="0"/>
                          <a:cs typeface="Times New Roman" panose="02020603050405020304" pitchFamily="18" charset="0"/>
                        </a:rPr>
                        <a:t>Nazi</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a:txBody>
                    <a:bodyPr/>
                    <a:lstStyle/>
                    <a:p>
                      <a:pPr algn="l">
                        <a:lnSpc>
                          <a:spcPct val="107000"/>
                        </a:lnSpc>
                        <a:spcAft>
                          <a:spcPts val="0"/>
                        </a:spcAft>
                      </a:pPr>
                      <a:r>
                        <a:rPr lang="en-GB" sz="850" dirty="0">
                          <a:effectLst/>
                          <a:latin typeface="Century Gothic" panose="020B0502020202020204" pitchFamily="34" charset="0"/>
                          <a:ea typeface="Calibri" panose="020F0502020204030204" pitchFamily="34" charset="0"/>
                          <a:cs typeface="Times New Roman" panose="02020603050405020304" pitchFamily="18" charset="0"/>
                        </a:rPr>
                        <a:t>Member of the German political group which came to power in 1933.</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83482">
                <a:tc>
                  <a:txBody>
                    <a:bodyPr/>
                    <a:lstStyle/>
                    <a:p>
                      <a:pPr algn="ctr">
                        <a:lnSpc>
                          <a:spcPct val="107000"/>
                        </a:lnSpc>
                        <a:spcAft>
                          <a:spcPts val="0"/>
                        </a:spcAft>
                      </a:pPr>
                      <a:r>
                        <a:rPr lang="en-GB" sz="850" b="1" dirty="0">
                          <a:solidFill>
                            <a:srgbClr val="7C5DA3"/>
                          </a:solidFill>
                          <a:effectLst/>
                          <a:latin typeface="Century Gothic" panose="020B0502020202020204" pitchFamily="34" charset="0"/>
                          <a:ea typeface="Calibri" panose="020F0502020204030204" pitchFamily="34" charset="0"/>
                          <a:cs typeface="Times New Roman" panose="02020603050405020304" pitchFamily="18" charset="0"/>
                        </a:rPr>
                        <a:t>evacuation</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a:txBody>
                    <a:bodyPr/>
                    <a:lstStyle/>
                    <a:p>
                      <a:pPr algn="l">
                        <a:lnSpc>
                          <a:spcPct val="107000"/>
                        </a:lnSpc>
                        <a:spcAft>
                          <a:spcPts val="0"/>
                        </a:spcAft>
                      </a:pPr>
                      <a:r>
                        <a:rPr lang="en-GB" sz="850" dirty="0">
                          <a:effectLst/>
                          <a:latin typeface="Century Gothic" panose="020B0502020202020204" pitchFamily="34" charset="0"/>
                          <a:ea typeface="Calibri" panose="020F0502020204030204" pitchFamily="34" charset="0"/>
                          <a:cs typeface="Times New Roman" panose="02020603050405020304" pitchFamily="18" charset="0"/>
                        </a:rPr>
                        <a:t>Organised movement of children and the vulnerable from towns and cities to safe zones.</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83482">
                <a:tc>
                  <a:txBody>
                    <a:bodyPr/>
                    <a:lstStyle/>
                    <a:p>
                      <a:pPr algn="ctr">
                        <a:lnSpc>
                          <a:spcPct val="107000"/>
                        </a:lnSpc>
                        <a:spcAft>
                          <a:spcPts val="0"/>
                        </a:spcAft>
                      </a:pPr>
                      <a:r>
                        <a:rPr lang="en-GB" sz="850" b="1" dirty="0">
                          <a:solidFill>
                            <a:srgbClr val="7C5DA3"/>
                          </a:solidFill>
                          <a:effectLst/>
                          <a:latin typeface="Century Gothic" panose="020B0502020202020204" pitchFamily="34" charset="0"/>
                          <a:ea typeface="Calibri" panose="020F0502020204030204" pitchFamily="34" charset="0"/>
                          <a:cs typeface="Times New Roman" panose="02020603050405020304" pitchFamily="18" charset="0"/>
                        </a:rPr>
                        <a:t>evacuee</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a:txBody>
                    <a:bodyPr/>
                    <a:lstStyle/>
                    <a:p>
                      <a:pPr algn="l">
                        <a:lnSpc>
                          <a:spcPct val="107000"/>
                        </a:lnSpc>
                        <a:spcAft>
                          <a:spcPts val="0"/>
                        </a:spcAft>
                      </a:pPr>
                      <a:r>
                        <a:rPr lang="en-GB" sz="850" dirty="0">
                          <a:effectLst/>
                          <a:latin typeface="Century Gothic" panose="020B0502020202020204" pitchFamily="34" charset="0"/>
                          <a:ea typeface="Calibri" panose="020F0502020204030204" pitchFamily="34" charset="0"/>
                          <a:cs typeface="Times New Roman" panose="02020603050405020304" pitchFamily="18" charset="0"/>
                        </a:rPr>
                        <a:t>Someone who was evacuated, moved from a danger area to a safer place.</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41741">
                <a:tc>
                  <a:txBody>
                    <a:bodyPr/>
                    <a:lstStyle/>
                    <a:p>
                      <a:pPr algn="ctr">
                        <a:lnSpc>
                          <a:spcPct val="107000"/>
                        </a:lnSpc>
                        <a:spcAft>
                          <a:spcPts val="0"/>
                        </a:spcAft>
                      </a:pPr>
                      <a:r>
                        <a:rPr lang="en-GB" sz="850" b="1" dirty="0">
                          <a:solidFill>
                            <a:srgbClr val="7C5DA3"/>
                          </a:solidFill>
                          <a:effectLst/>
                          <a:latin typeface="Century Gothic" panose="020B0502020202020204" pitchFamily="34" charset="0"/>
                          <a:ea typeface="Calibri" panose="020F0502020204030204" pitchFamily="34" charset="0"/>
                          <a:cs typeface="Times New Roman" panose="02020603050405020304" pitchFamily="18" charset="0"/>
                        </a:rPr>
                        <a:t>Blitz</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a:txBody>
                    <a:bodyPr/>
                    <a:lstStyle/>
                    <a:p>
                      <a:pPr algn="l">
                        <a:lnSpc>
                          <a:spcPct val="107000"/>
                        </a:lnSpc>
                        <a:spcAft>
                          <a:spcPts val="0"/>
                        </a:spcAft>
                      </a:pPr>
                      <a:r>
                        <a:rPr lang="en-GB" sz="850" dirty="0">
                          <a:effectLst/>
                          <a:latin typeface="Century Gothic" panose="020B0502020202020204" pitchFamily="34" charset="0"/>
                          <a:ea typeface="Calibri" panose="020F0502020204030204" pitchFamily="34" charset="0"/>
                          <a:cs typeface="Times New Roman" panose="02020603050405020304" pitchFamily="18" charset="0"/>
                        </a:rPr>
                        <a:t>A series of bombing raids on the UK.</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62612">
                <a:tc>
                  <a:txBody>
                    <a:bodyPr/>
                    <a:lstStyle/>
                    <a:p>
                      <a:pPr algn="ctr">
                        <a:lnSpc>
                          <a:spcPct val="107000"/>
                        </a:lnSpc>
                        <a:spcAft>
                          <a:spcPts val="0"/>
                        </a:spcAft>
                      </a:pPr>
                      <a:r>
                        <a:rPr lang="en-GB" sz="850" b="1" dirty="0">
                          <a:solidFill>
                            <a:srgbClr val="7C5DA3"/>
                          </a:solidFill>
                          <a:effectLst/>
                          <a:latin typeface="Century Gothic" panose="020B0502020202020204" pitchFamily="34" charset="0"/>
                          <a:ea typeface="Calibri" panose="020F0502020204030204" pitchFamily="34" charset="0"/>
                          <a:cs typeface="Times New Roman" panose="02020603050405020304" pitchFamily="18" charset="0"/>
                        </a:rPr>
                        <a:t>propaganda</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a:txBody>
                    <a:bodyPr/>
                    <a:lstStyle/>
                    <a:p>
                      <a:pPr algn="l">
                        <a:lnSpc>
                          <a:spcPct val="107000"/>
                        </a:lnSpc>
                        <a:spcAft>
                          <a:spcPts val="0"/>
                        </a:spcAft>
                      </a:pPr>
                      <a:r>
                        <a:rPr lang="en-GB" sz="850" dirty="0">
                          <a:effectLst/>
                          <a:latin typeface="Century Gothic" panose="020B0502020202020204" pitchFamily="34" charset="0"/>
                          <a:ea typeface="Calibri" panose="020F0502020204030204" pitchFamily="34" charset="0"/>
                          <a:cs typeface="Times New Roman" panose="02020603050405020304" pitchFamily="18" charset="0"/>
                        </a:rPr>
                        <a:t>Controlling news media (such as radio) to depict the war effort .</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2612">
                <a:tc>
                  <a:txBody>
                    <a:bodyPr/>
                    <a:lstStyle/>
                    <a:p>
                      <a:pPr algn="ctr">
                        <a:lnSpc>
                          <a:spcPct val="107000"/>
                        </a:lnSpc>
                        <a:spcAft>
                          <a:spcPts val="0"/>
                        </a:spcAft>
                      </a:pPr>
                      <a:r>
                        <a:rPr lang="en-GB" sz="850" b="1" dirty="0">
                          <a:solidFill>
                            <a:srgbClr val="7C5DA3"/>
                          </a:solidFill>
                          <a:effectLst/>
                          <a:latin typeface="Century Gothic" panose="020B0502020202020204" pitchFamily="34" charset="0"/>
                          <a:ea typeface="Calibri" panose="020F0502020204030204" pitchFamily="34" charset="0"/>
                          <a:cs typeface="Times New Roman" panose="02020603050405020304" pitchFamily="18" charset="0"/>
                        </a:rPr>
                        <a:t>Holocaust</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a:txBody>
                    <a:bodyPr/>
                    <a:lstStyle/>
                    <a:p>
                      <a:pPr algn="l">
                        <a:lnSpc>
                          <a:spcPct val="107000"/>
                        </a:lnSpc>
                        <a:spcAft>
                          <a:spcPts val="0"/>
                        </a:spcAft>
                      </a:pPr>
                      <a:r>
                        <a:rPr lang="en-GB" sz="850" dirty="0">
                          <a:effectLst/>
                          <a:latin typeface="Century Gothic" panose="020B0502020202020204" pitchFamily="34" charset="0"/>
                          <a:ea typeface="Calibri" panose="020F0502020204030204" pitchFamily="34" charset="0"/>
                          <a:cs typeface="Times New Roman" panose="02020603050405020304" pitchFamily="18" charset="0"/>
                        </a:rPr>
                        <a:t>Murder of Jews and other groups of people by the Nazis.</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20871">
                <a:tc>
                  <a:txBody>
                    <a:bodyPr/>
                    <a:lstStyle/>
                    <a:p>
                      <a:pPr algn="ctr">
                        <a:lnSpc>
                          <a:spcPct val="107000"/>
                        </a:lnSpc>
                        <a:spcAft>
                          <a:spcPts val="0"/>
                        </a:spcAft>
                      </a:pPr>
                      <a:r>
                        <a:rPr lang="en-GB" sz="850" b="1" dirty="0">
                          <a:solidFill>
                            <a:srgbClr val="7C5DA3"/>
                          </a:solidFill>
                          <a:effectLst/>
                          <a:latin typeface="Century Gothic" panose="020B0502020202020204" pitchFamily="34" charset="0"/>
                          <a:ea typeface="Calibri" panose="020F0502020204030204" pitchFamily="34" charset="0"/>
                          <a:cs typeface="Times New Roman" panose="02020603050405020304" pitchFamily="18" charset="0"/>
                        </a:rPr>
                        <a:t>Luftwaffe</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a:txBody>
                    <a:bodyPr/>
                    <a:lstStyle/>
                    <a:p>
                      <a:pPr algn="l">
                        <a:lnSpc>
                          <a:spcPct val="107000"/>
                        </a:lnSpc>
                        <a:spcAft>
                          <a:spcPts val="0"/>
                        </a:spcAft>
                      </a:pPr>
                      <a:r>
                        <a:rPr lang="en-GB" sz="850" dirty="0">
                          <a:effectLst/>
                          <a:latin typeface="Century Gothic" panose="020B0502020202020204" pitchFamily="34" charset="0"/>
                          <a:ea typeface="Calibri" panose="020F0502020204030204" pitchFamily="34" charset="0"/>
                          <a:cs typeface="Times New Roman" panose="02020603050405020304" pitchFamily="18" charset="0"/>
                        </a:rPr>
                        <a:t>The German Airforce.</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20871">
                <a:tc>
                  <a:txBody>
                    <a:bodyPr/>
                    <a:lstStyle/>
                    <a:p>
                      <a:pPr algn="ctr">
                        <a:lnSpc>
                          <a:spcPct val="107000"/>
                        </a:lnSpc>
                        <a:spcAft>
                          <a:spcPts val="0"/>
                        </a:spcAft>
                      </a:pPr>
                      <a:r>
                        <a:rPr lang="en-GB" sz="850" b="1" dirty="0">
                          <a:solidFill>
                            <a:srgbClr val="7C5DA3"/>
                          </a:solidFill>
                          <a:effectLst/>
                          <a:latin typeface="Century Gothic" panose="020B0502020202020204" pitchFamily="34" charset="0"/>
                          <a:ea typeface="Calibri" panose="020F0502020204030204" pitchFamily="34" charset="0"/>
                          <a:cs typeface="Times New Roman" panose="02020603050405020304" pitchFamily="18" charset="0"/>
                        </a:rPr>
                        <a:t>RAF</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a:txBody>
                    <a:bodyPr/>
                    <a:lstStyle/>
                    <a:p>
                      <a:pPr algn="l">
                        <a:lnSpc>
                          <a:spcPct val="107000"/>
                        </a:lnSpc>
                        <a:spcAft>
                          <a:spcPts val="0"/>
                        </a:spcAft>
                      </a:pPr>
                      <a:r>
                        <a:rPr lang="en-GB" sz="850" dirty="0">
                          <a:effectLst/>
                          <a:latin typeface="Century Gothic" panose="020B0502020202020204" pitchFamily="34" charset="0"/>
                          <a:ea typeface="Calibri" panose="020F0502020204030204" pitchFamily="34" charset="0"/>
                          <a:cs typeface="Times New Roman" panose="02020603050405020304" pitchFamily="18" charset="0"/>
                        </a:rPr>
                        <a:t>The Royal Airforce (British).</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62612">
                <a:tc>
                  <a:txBody>
                    <a:bodyPr/>
                    <a:lstStyle/>
                    <a:p>
                      <a:pPr algn="ctr">
                        <a:lnSpc>
                          <a:spcPct val="107000"/>
                        </a:lnSpc>
                        <a:spcAft>
                          <a:spcPts val="0"/>
                        </a:spcAft>
                      </a:pPr>
                      <a:r>
                        <a:rPr lang="en-GB" sz="850" b="1" dirty="0">
                          <a:solidFill>
                            <a:srgbClr val="7C5DA3"/>
                          </a:solidFill>
                          <a:effectLst/>
                          <a:latin typeface="Century Gothic" panose="020B0502020202020204" pitchFamily="34" charset="0"/>
                          <a:ea typeface="Calibri" panose="020F0502020204030204" pitchFamily="34" charset="0"/>
                          <a:cs typeface="Times New Roman" panose="02020603050405020304" pitchFamily="18" charset="0"/>
                        </a:rPr>
                        <a:t>refugees</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a:txBody>
                    <a:bodyPr/>
                    <a:lstStyle/>
                    <a:p>
                      <a:pPr algn="l">
                        <a:lnSpc>
                          <a:spcPct val="107000"/>
                        </a:lnSpc>
                        <a:spcAft>
                          <a:spcPts val="0"/>
                        </a:spcAft>
                      </a:pPr>
                      <a:r>
                        <a:rPr lang="en-GB" sz="850" dirty="0">
                          <a:effectLst/>
                          <a:latin typeface="Century Gothic" panose="020B0502020202020204" pitchFamily="34" charset="0"/>
                          <a:ea typeface="Calibri" panose="020F0502020204030204" pitchFamily="34" charset="0"/>
                          <a:cs typeface="Times New Roman" panose="02020603050405020304" pitchFamily="18" charset="0"/>
                        </a:rPr>
                        <a:t>A person who has been forced to leave their country in order to escape war.</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83482">
                <a:tc>
                  <a:txBody>
                    <a:bodyPr/>
                    <a:lstStyle/>
                    <a:p>
                      <a:pPr algn="ctr">
                        <a:lnSpc>
                          <a:spcPct val="107000"/>
                        </a:lnSpc>
                        <a:spcAft>
                          <a:spcPts val="0"/>
                        </a:spcAft>
                      </a:pPr>
                      <a:r>
                        <a:rPr lang="en-GB" sz="850" b="1" dirty="0">
                          <a:solidFill>
                            <a:srgbClr val="7C5DA3"/>
                          </a:solidFill>
                          <a:effectLst/>
                          <a:latin typeface="Century Gothic" panose="020B0502020202020204" pitchFamily="34" charset="0"/>
                          <a:ea typeface="Calibri" panose="020F0502020204030204" pitchFamily="34" charset="0"/>
                          <a:cs typeface="Times New Roman" panose="02020603050405020304" pitchFamily="18" charset="0"/>
                        </a:rPr>
                        <a:t>Kindertransport</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a:txBody>
                    <a:bodyPr/>
                    <a:lstStyle/>
                    <a:p>
                      <a:pPr algn="l">
                        <a:lnSpc>
                          <a:spcPct val="107000"/>
                        </a:lnSpc>
                        <a:spcAft>
                          <a:spcPts val="0"/>
                        </a:spcAft>
                      </a:pPr>
                      <a:r>
                        <a:rPr lang="en-GB" sz="850" dirty="0">
                          <a:effectLst/>
                          <a:latin typeface="Century Gothic" panose="020B0502020202020204" pitchFamily="34" charset="0"/>
                          <a:ea typeface="Calibri" panose="020F0502020204030204" pitchFamily="34" charset="0"/>
                          <a:cs typeface="Times New Roman" panose="02020603050405020304" pitchFamily="18" charset="0"/>
                        </a:rPr>
                        <a:t>Transport arranged for Jewish children to flee German occupied countries.</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9798" marR="597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75982532"/>
              </p:ext>
            </p:extLst>
          </p:nvPr>
        </p:nvGraphicFramePr>
        <p:xfrm>
          <a:off x="2773236" y="458141"/>
          <a:ext cx="2926227" cy="5901944"/>
        </p:xfrm>
        <a:graphic>
          <a:graphicData uri="http://schemas.openxmlformats.org/drawingml/2006/table">
            <a:tbl>
              <a:tblPr firstRow="1" firstCol="1" bandRow="1"/>
              <a:tblGrid>
                <a:gridCol w="771845">
                  <a:extLst>
                    <a:ext uri="{9D8B030D-6E8A-4147-A177-3AD203B41FA5}">
                      <a16:colId xmlns:a16="http://schemas.microsoft.com/office/drawing/2014/main" val="20000"/>
                    </a:ext>
                  </a:extLst>
                </a:gridCol>
                <a:gridCol w="2154382">
                  <a:extLst>
                    <a:ext uri="{9D8B030D-6E8A-4147-A177-3AD203B41FA5}">
                      <a16:colId xmlns:a16="http://schemas.microsoft.com/office/drawing/2014/main" val="20001"/>
                    </a:ext>
                  </a:extLst>
                </a:gridCol>
              </a:tblGrid>
              <a:tr h="162906">
                <a:tc gridSpan="2">
                  <a:txBody>
                    <a:bodyPr/>
                    <a:lstStyle/>
                    <a:p>
                      <a:pPr algn="ctr">
                        <a:lnSpc>
                          <a:spcPct val="107000"/>
                        </a:lnSpc>
                        <a:spcAft>
                          <a:spcPts val="0"/>
                        </a:spcAft>
                      </a:pPr>
                      <a:r>
                        <a:rPr lang="en-GB" sz="100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War Timeline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C5DA3"/>
                    </a:solidFill>
                  </a:tcPr>
                </a:tc>
                <a:tc hMerge="1">
                  <a:txBody>
                    <a:bodyPr/>
                    <a:lstStyle/>
                    <a:p>
                      <a:endParaRPr lang="en-GB"/>
                    </a:p>
                  </a:txBody>
                  <a:tcPr/>
                </a:tc>
                <a:extLst>
                  <a:ext uri="{0D108BD9-81ED-4DB2-BD59-A6C34878D82A}">
                    <a16:rowId xmlns:a16="http://schemas.microsoft.com/office/drawing/2014/main" val="10000"/>
                  </a:ext>
                </a:extLst>
              </a:tr>
              <a:tr h="651534">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1</a:t>
                      </a:r>
                      <a:r>
                        <a:rPr lang="en-GB" sz="800" baseline="30000" dirty="0">
                          <a:effectLst/>
                          <a:latin typeface="Century Gothic" panose="020B0502020202020204" pitchFamily="34" charset="0"/>
                          <a:ea typeface="Calibri" panose="020F0502020204030204" pitchFamily="34" charset="0"/>
                          <a:cs typeface="Times New Roman" panose="02020603050405020304" pitchFamily="18" charset="0"/>
                        </a:rPr>
                        <a:t>st</a:t>
                      </a:r>
                      <a:r>
                        <a:rPr lang="en-GB" sz="800" dirty="0">
                          <a:effectLst/>
                          <a:latin typeface="Century Gothic" panose="020B0502020202020204" pitchFamily="34" charset="0"/>
                          <a:ea typeface="Calibri" panose="020F0502020204030204" pitchFamily="34" charset="0"/>
                          <a:cs typeface="Times New Roman" panose="02020603050405020304" pitchFamily="18" charset="0"/>
                        </a:rPr>
                        <a:t> September 1939</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In 1933, Adolf Hitler rose to power as the political leader of Germany.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Germany invades Poland. Britain insists Germany withdraw troops from Poland. The Germans refuse. Britain declares war on 3rd Sep 1939. Britain initially responded with bombing raids over Germany.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2305">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1939 Onwards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Children were evacuated from cities expected to be bombed as enemy planes targeted factories </a:t>
                      </a:r>
                      <a:r>
                        <a:rPr lang="en-GB" sz="800" i="1" dirty="0">
                          <a:effectLst/>
                          <a:latin typeface="Century Gothic" panose="020B0502020202020204" pitchFamily="34" charset="0"/>
                          <a:ea typeface="Calibri" panose="020F0502020204030204" pitchFamily="34" charset="0"/>
                          <a:cs typeface="Times New Roman" panose="02020603050405020304" pitchFamily="18" charset="0"/>
                        </a:rPr>
                        <a:t>etc.</a:t>
                      </a:r>
                      <a:r>
                        <a:rPr lang="en-GB" sz="800" dirty="0">
                          <a:effectLst/>
                          <a:latin typeface="Century Gothic" panose="020B0502020202020204" pitchFamily="34" charset="0"/>
                          <a:ea typeface="Calibri" panose="020F0502020204030204" pitchFamily="34" charset="0"/>
                          <a:cs typeface="Times New Roman" panose="02020603050405020304" pitchFamily="18" charset="0"/>
                        </a:rPr>
                        <a:t> Children were evacuated to the countryside.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9229">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10th  May 1940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Chamberlain resigned and Winston Churchill was chosen to be his successor as Prime Minister on May 10, 1940.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8458">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June 1940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Evacuation of Dunkirk.</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Large numbers of troops were surrounded by Germans at the French coastal town of Dunkirk. 338, 226 were saved by a fleet of 800 boats. This is known as the ‘Miracle of Dunkirk’.</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5381">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6th June 1944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D-Day.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The Normandy landings were a series of landing operations by the Allies to claim Europe. It was the largest seaborne operation in history.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65381">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7th May 1945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Germany surrenders: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The Allies had forced the surrender of Axis troops in Europe. On 7</a:t>
                      </a:r>
                      <a:r>
                        <a:rPr lang="en-GB" sz="800" baseline="30000" dirty="0">
                          <a:effectLst/>
                          <a:latin typeface="Century Gothic" panose="020B0502020202020204" pitchFamily="34" charset="0"/>
                          <a:ea typeface="Calibri" panose="020F0502020204030204" pitchFamily="34" charset="0"/>
                          <a:cs typeface="Times New Roman" panose="02020603050405020304" pitchFamily="18" charset="0"/>
                        </a:rPr>
                        <a:t>th</a:t>
                      </a:r>
                      <a:r>
                        <a:rPr lang="en-GB" sz="800" dirty="0">
                          <a:effectLst/>
                          <a:latin typeface="Century Gothic" panose="020B0502020202020204" pitchFamily="34" charset="0"/>
                          <a:ea typeface="Calibri" panose="020F0502020204030204" pitchFamily="34" charset="0"/>
                          <a:cs typeface="Times New Roman" panose="02020603050405020304" pitchFamily="18" charset="0"/>
                        </a:rPr>
                        <a:t> May 1945 Germany surrender to the Allies – the end of war in Europe.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5381">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8th May 1945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VE Day.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The VE in VE Day stands for Victory in Europe. It was the public holiday of 8th May 1945 to mark the defeat of Germany by the Allied forces in </a:t>
                      </a:r>
                      <a:r>
                        <a:rPr lang="en-GB" sz="800" u="none" strike="noStrike" dirty="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hlinkClick r:id="rId2" tooltip="World War 2: Facts, Information and Resources"/>
                        </a:rPr>
                        <a:t>World War 2</a:t>
                      </a:r>
                      <a:r>
                        <a:rPr lang="en-GB" sz="8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651534">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6th  August 1945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Atomic bomb dropped on Hiroshima.</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Japan refused to surrender, threatening to fight on. The US considered invasion but this would have led to deaths of 500,000. On the 9</a:t>
                      </a:r>
                      <a:r>
                        <a:rPr lang="en-GB" sz="800" baseline="30000" dirty="0">
                          <a:effectLst/>
                          <a:latin typeface="Century Gothic" panose="020B0502020202020204" pitchFamily="34" charset="0"/>
                          <a:ea typeface="Calibri" panose="020F0502020204030204" pitchFamily="34" charset="0"/>
                          <a:cs typeface="Times New Roman" panose="02020603050405020304" pitchFamily="18" charset="0"/>
                        </a:rPr>
                        <a:t>th</a:t>
                      </a:r>
                      <a:r>
                        <a:rPr lang="en-GB" sz="800" dirty="0">
                          <a:effectLst/>
                          <a:latin typeface="Century Gothic" panose="020B0502020202020204" pitchFamily="34" charset="0"/>
                          <a:ea typeface="Calibri" panose="020F0502020204030204" pitchFamily="34" charset="0"/>
                          <a:cs typeface="Times New Roman" panose="02020603050405020304" pitchFamily="18" charset="0"/>
                        </a:rPr>
                        <a:t> Aug, the US dropped an atomic bomb on Nagasaki.</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9229">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15th August  1945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End of WW2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The surrender of Japan was announced on August 15</a:t>
                      </a:r>
                      <a:r>
                        <a:rPr lang="en-GB" sz="800" baseline="30000" dirty="0">
                          <a:effectLst/>
                          <a:latin typeface="Century Gothic" panose="020B0502020202020204" pitchFamily="34" charset="0"/>
                          <a:ea typeface="Calibri" panose="020F0502020204030204" pitchFamily="34" charset="0"/>
                          <a:cs typeface="Times New Roman" panose="02020603050405020304" pitchFamily="18" charset="0"/>
                        </a:rPr>
                        <a:t>th</a:t>
                      </a:r>
                      <a:r>
                        <a:rPr lang="en-GB" sz="800" dirty="0">
                          <a:effectLst/>
                          <a:latin typeface="Century Gothic" panose="020B0502020202020204" pitchFamily="34" charset="0"/>
                          <a:ea typeface="Calibri" panose="020F0502020204030204" pitchFamily="34" charset="0"/>
                          <a:cs typeface="Times New Roman" panose="02020603050405020304" pitchFamily="18" charset="0"/>
                        </a:rPr>
                        <a:t> 1945.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40" marR="4894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67421735"/>
              </p:ext>
            </p:extLst>
          </p:nvPr>
        </p:nvGraphicFramePr>
        <p:xfrm>
          <a:off x="5699464" y="463202"/>
          <a:ext cx="3215123" cy="5054156"/>
        </p:xfrm>
        <a:graphic>
          <a:graphicData uri="http://schemas.openxmlformats.org/drawingml/2006/table">
            <a:tbl>
              <a:tblPr firstRow="1" firstCol="1" bandRow="1"/>
              <a:tblGrid>
                <a:gridCol w="3215123">
                  <a:extLst>
                    <a:ext uri="{9D8B030D-6E8A-4147-A177-3AD203B41FA5}">
                      <a16:colId xmlns:a16="http://schemas.microsoft.com/office/drawing/2014/main" val="20000"/>
                    </a:ext>
                  </a:extLst>
                </a:gridCol>
              </a:tblGrid>
              <a:tr h="180272">
                <a:tc>
                  <a:txBody>
                    <a:bodyPr/>
                    <a:lstStyle/>
                    <a:p>
                      <a:pPr algn="ctr">
                        <a:lnSpc>
                          <a:spcPct val="107000"/>
                        </a:lnSpc>
                        <a:spcAft>
                          <a:spcPts val="0"/>
                        </a:spcAft>
                      </a:pPr>
                      <a:r>
                        <a:rPr lang="en-GB" sz="1400" b="1" dirty="0">
                          <a:solidFill>
                            <a:srgbClr val="7C5DA3"/>
                          </a:solidFill>
                          <a:effectLst/>
                          <a:latin typeface="Century Gothic" panose="020B0502020202020204" pitchFamily="34" charset="0"/>
                          <a:ea typeface="Calibri" panose="020F0502020204030204" pitchFamily="34" charset="0"/>
                          <a:cs typeface="Times New Roman" panose="02020603050405020304" pitchFamily="18" charset="0"/>
                        </a:rPr>
                        <a:t>Sticky Knowledge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157" marR="5415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D"/>
                    </a:solidFill>
                  </a:tcPr>
                </a:tc>
                <a:extLst>
                  <a:ext uri="{0D108BD9-81ED-4DB2-BD59-A6C34878D82A}">
                    <a16:rowId xmlns:a16="http://schemas.microsoft.com/office/drawing/2014/main" val="10000"/>
                  </a:ext>
                </a:extLst>
              </a:tr>
              <a:tr h="321767">
                <a:tc>
                  <a:txBody>
                    <a:bodyPr/>
                    <a:lstStyle/>
                    <a:p>
                      <a:pPr algn="l">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World War 2 was a battle between two groups of countries </a:t>
                      </a:r>
                      <a:r>
                        <a:rPr lang="en-GB" sz="800" dirty="0">
                          <a:effectLst/>
                          <a:latin typeface="Century Gothic" panose="020B0502020202020204" pitchFamily="34" charset="0"/>
                          <a:ea typeface="Calibri" panose="020F0502020204030204" pitchFamily="34" charset="0"/>
                          <a:cs typeface="Times New Roman" panose="02020603050405020304" pitchFamily="18" charset="0"/>
                        </a:rPr>
                        <a:t>– the ‘Allies’ and the ‘Axis’. The major Allied powers were Britain, France, Russia, China and the United States. The major Axis powers were Germany, Italy and Japan.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157" marR="5415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extLst>
                  <a:ext uri="{0D108BD9-81ED-4DB2-BD59-A6C34878D82A}">
                    <a16:rowId xmlns:a16="http://schemas.microsoft.com/office/drawing/2014/main" val="10001"/>
                  </a:ext>
                </a:extLst>
              </a:tr>
              <a:tr h="276212">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Adolf Hitler, together with the Nazi Party, wanted Germany to rule Europe. To gain more land and power, on 1 September 1939 German troops invaded Poland. After Hitler refused to stop the invasion, Britain and France declared war on Germany – World War II had begun.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157" marR="5415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extLst>
                  <a:ext uri="{0D108BD9-81ED-4DB2-BD59-A6C34878D82A}">
                    <a16:rowId xmlns:a16="http://schemas.microsoft.com/office/drawing/2014/main" val="10002"/>
                  </a:ext>
                </a:extLst>
              </a:tr>
              <a:tr h="133179">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During the course of the war, German forces advanced through Europe. By the summer of 1941 they had invaded France, Belgium, Holland, Luxembourg, Denmark, Norway, Greece, Yugoslavia and the USSR.</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157" marR="5415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extLst>
                  <a:ext uri="{0D108BD9-81ED-4DB2-BD59-A6C34878D82A}">
                    <a16:rowId xmlns:a16="http://schemas.microsoft.com/office/drawing/2014/main" val="10003"/>
                  </a:ext>
                </a:extLst>
              </a:tr>
              <a:tr h="87624">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Millions of Germans were imprisoned and killed because they didn’t fit the image of the ‘perfect’ German. Hitler wanted to create what he thought was the ‘best’ and strongest race – and to the Nazi Party, this excluded certain groups, such as Jews, Gypsies and those with physical and mental disabilities.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157" marR="5415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extLst>
                  <a:ext uri="{0D108BD9-81ED-4DB2-BD59-A6C34878D82A}">
                    <a16:rowId xmlns:a16="http://schemas.microsoft.com/office/drawing/2014/main" val="10004"/>
                  </a:ext>
                </a:extLst>
              </a:tr>
              <a:tr h="348245">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The group most heavily targeted by the Nazis were the Jews. Around six million Jewish people were killed during World War 2 in one of history’s most terrible events – the Holocaust. Racist in his views, Hitler blamed Jewish people for Germany losing World War I and claimed they were dangerous to German people and society.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157" marR="5415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extLst>
                  <a:ext uri="{0D108BD9-81ED-4DB2-BD59-A6C34878D82A}">
                    <a16:rowId xmlns:a16="http://schemas.microsoft.com/office/drawing/2014/main" val="10005"/>
                  </a:ext>
                </a:extLst>
              </a:tr>
              <a:tr h="0">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The US didn’t join the war until 1941, when Japan attacked the United States  at their Naval Base at Pearl Harbour in Hawaii. On 8 December 1941 (the very next day), the US declared War on Japan and, in turn, its German allies.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157" marR="5415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extLst>
                  <a:ext uri="{0D108BD9-81ED-4DB2-BD59-A6C34878D82A}">
                    <a16:rowId xmlns:a16="http://schemas.microsoft.com/office/drawing/2014/main" val="10006"/>
                  </a:ext>
                </a:extLst>
              </a:tr>
              <a:tr h="0">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Some countries remained ‘neutral’ in World War 2. Such countries were Spain, Sweden and Switzerland – who chose not to join either side.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157" marR="5415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extLst>
                  <a:ext uri="{0D108BD9-81ED-4DB2-BD59-A6C34878D82A}">
                    <a16:rowId xmlns:a16="http://schemas.microsoft.com/office/drawing/2014/main" val="10007"/>
                  </a:ext>
                </a:extLst>
              </a:tr>
              <a:tr h="720986">
                <a:tc>
                  <a:txBody>
                    <a:bodyPr/>
                    <a:lstStyle/>
                    <a:p>
                      <a:pPr algn="l">
                        <a:lnSpc>
                          <a:spcPct val="107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The Germans surrendered on 8 May 1945. In 1944, an Allied army crossed from Britain to free France from Nazi rule. One year later, Allied armies invaded Germany, forcing the Germans to surrender. After nuclear attacks on Japan’s major cities Hiroshima and Nagasaki, Japan also surrendered to Allied forces in August the same year. World War 2 had ended.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157" marR="5415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D"/>
                    </a:solidFill>
                  </a:tcPr>
                </a:tc>
                <a:extLst>
                  <a:ext uri="{0D108BD9-81ED-4DB2-BD59-A6C34878D82A}">
                    <a16:rowId xmlns:a16="http://schemas.microsoft.com/office/drawing/2014/main" val="10008"/>
                  </a:ext>
                </a:extLst>
              </a:tr>
            </a:tbl>
          </a:graphicData>
        </a:graphic>
      </p:graphicFrame>
      <p:pic>
        <p:nvPicPr>
          <p:cNvPr id="10" name="Picture 9"/>
          <p:cNvPicPr/>
          <p:nvPr/>
        </p:nvPicPr>
        <p:blipFill>
          <a:blip r:embed="rId3" cstate="email">
            <a:extLst>
              <a:ext uri="{28A0092B-C50C-407E-A947-70E740481C1C}">
                <a14:useLocalDpi xmlns:a14="http://schemas.microsoft.com/office/drawing/2010/main"/>
              </a:ext>
            </a:extLst>
          </a:blip>
          <a:stretch>
            <a:fillRect/>
          </a:stretch>
        </p:blipFill>
        <p:spPr>
          <a:xfrm>
            <a:off x="5726097" y="5544195"/>
            <a:ext cx="1620010" cy="1235250"/>
          </a:xfrm>
          <a:prstGeom prst="rect">
            <a:avLst/>
          </a:prstGeom>
          <a:noFill/>
          <a:ln>
            <a:noFill/>
            <a:prstDash/>
          </a:ln>
        </p:spPr>
      </p:pic>
      <p:pic>
        <p:nvPicPr>
          <p:cNvPr id="1026" name="Picture 2" descr="Image result for hitl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5337" y="5460023"/>
            <a:ext cx="1013255" cy="122294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noChangeArrowheads="1"/>
          </p:cNvSpPr>
          <p:nvPr/>
        </p:nvSpPr>
        <p:spPr>
          <a:xfrm>
            <a:off x="581832" y="0"/>
            <a:ext cx="7886700" cy="492125"/>
          </a:xfrm>
          <a:prstGeom prst="rect">
            <a:avLst/>
          </a:prstGeom>
        </p:spPr>
        <p:txBody>
          <a:bodyPr vert="horz" lIns="91440" tIns="45720" rIns="91440" bIns="45720" rtlCol="0" anchor="b" anchorCtr="1">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3200" b="1" dirty="0">
                <a:solidFill>
                  <a:srgbClr val="7030A0"/>
                </a:solidFill>
                <a:latin typeface="Century Gothic" panose="020B0502020202020204" pitchFamily="34" charset="0"/>
              </a:rPr>
              <a:t>World War 2: KS2 Knowledge Mat</a:t>
            </a:r>
          </a:p>
        </p:txBody>
      </p:sp>
      <p:pic>
        <p:nvPicPr>
          <p:cNvPr id="1028" name="Picture 4" descr="Image result for churchill"/>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06379" y="5460023"/>
            <a:ext cx="1161535" cy="122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088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noGrp="1" noChangeArrowheads="1"/>
          </p:cNvSpPr>
          <p:nvPr>
            <p:ph type="title"/>
          </p:nvPr>
        </p:nvSpPr>
        <p:spPr>
          <a:xfrm>
            <a:off x="628650" y="98913"/>
            <a:ext cx="7886700" cy="492125"/>
          </a:xfrm>
        </p:spPr>
        <p:txBody>
          <a:bodyPr anchorCtr="1"/>
          <a:lstStyle/>
          <a:p>
            <a:pPr algn="ctr" eaLnBrk="1" hangingPunct="1"/>
            <a:r>
              <a:rPr lang="en-GB" altLang="en-US" sz="3200" b="1" dirty="0">
                <a:solidFill>
                  <a:srgbClr val="7C5DA3"/>
                </a:solidFill>
                <a:latin typeface="Century Gothic" panose="020B0502020202020204" pitchFamily="34" charset="0"/>
              </a:rPr>
              <a:t>World War 1: KS2 Knowledge Mat</a:t>
            </a:r>
          </a:p>
        </p:txBody>
      </p:sp>
      <p:graphicFrame>
        <p:nvGraphicFramePr>
          <p:cNvPr id="3" name="Content Placeholder 3">
            <a:extLst>
              <a:ext uri="{FF2B5EF4-FFF2-40B4-BE49-F238E27FC236}">
                <a16:creationId xmlns:a16="http://schemas.microsoft.com/office/drawing/2014/main" id="{C3637747-C5B9-4583-8E05-02EAFC898A40}"/>
              </a:ext>
            </a:extLst>
          </p:cNvPr>
          <p:cNvGraphicFramePr>
            <a:graphicFrameLocks noGrp="1"/>
          </p:cNvGraphicFramePr>
          <p:nvPr>
            <p:ph idx="1"/>
            <p:extLst>
              <p:ext uri="{D42A27DB-BD31-4B8C-83A1-F6EECF244321}">
                <p14:modId xmlns:p14="http://schemas.microsoft.com/office/powerpoint/2010/main" val="2630304926"/>
              </p:ext>
            </p:extLst>
          </p:nvPr>
        </p:nvGraphicFramePr>
        <p:xfrm>
          <a:off x="242887" y="572380"/>
          <a:ext cx="8658226" cy="5806269"/>
        </p:xfrm>
        <a:graphic>
          <a:graphicData uri="http://schemas.openxmlformats.org/drawingml/2006/table">
            <a:tbl>
              <a:tblPr firstRow="1" bandRow="1">
                <a:effectLst/>
                <a:tableStyleId>{5C22544A-7EE6-4342-B048-85BDC9FD1C3A}</a:tableStyleId>
              </a:tblPr>
              <a:tblGrid>
                <a:gridCol w="1257439">
                  <a:extLst>
                    <a:ext uri="{9D8B030D-6E8A-4147-A177-3AD203B41FA5}">
                      <a16:colId xmlns:a16="http://schemas.microsoft.com/office/drawing/2014/main" val="2856023917"/>
                    </a:ext>
                  </a:extLst>
                </a:gridCol>
                <a:gridCol w="2175029">
                  <a:extLst>
                    <a:ext uri="{9D8B030D-6E8A-4147-A177-3AD203B41FA5}">
                      <a16:colId xmlns:a16="http://schemas.microsoft.com/office/drawing/2014/main" val="3951551185"/>
                    </a:ext>
                  </a:extLst>
                </a:gridCol>
                <a:gridCol w="3291253">
                  <a:extLst>
                    <a:ext uri="{9D8B030D-6E8A-4147-A177-3AD203B41FA5}">
                      <a16:colId xmlns:a16="http://schemas.microsoft.com/office/drawing/2014/main" val="3283858985"/>
                    </a:ext>
                  </a:extLst>
                </a:gridCol>
                <a:gridCol w="1934505">
                  <a:extLst>
                    <a:ext uri="{9D8B030D-6E8A-4147-A177-3AD203B41FA5}">
                      <a16:colId xmlns:a16="http://schemas.microsoft.com/office/drawing/2014/main" val="1262213171"/>
                    </a:ext>
                  </a:extLst>
                </a:gridCol>
              </a:tblGrid>
              <a:tr h="373363">
                <a:tc gridSpan="2">
                  <a:txBody>
                    <a:bodyPr/>
                    <a:lstStyle/>
                    <a:p>
                      <a:pPr lvl="0" algn="ctr"/>
                      <a:r>
                        <a:rPr lang="en-GB" sz="1800" dirty="0">
                          <a:solidFill>
                            <a:schemeClr val="bg1"/>
                          </a:solidFill>
                          <a:latin typeface="Century Gothic" pitchFamily="34"/>
                        </a:rPr>
                        <a:t>Subject Specific Vocabulary</a:t>
                      </a: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C5DA3"/>
                    </a:solidFill>
                  </a:tcPr>
                </a:tc>
                <a:tc hMerge="1">
                  <a:txBody>
                    <a:bodyPr/>
                    <a:lstStyle/>
                    <a:p>
                      <a:endParaRPr lang="en-GB"/>
                    </a:p>
                  </a:txBody>
                  <a:tcPr/>
                </a:tc>
                <a:tc rowSpan="3">
                  <a:txBody>
                    <a:bodyPr/>
                    <a:lstStyle/>
                    <a:p>
                      <a:pPr lvl="0"/>
                      <a:endParaRPr lang="en-GB" sz="1800" dirty="0">
                        <a:solidFill>
                          <a:schemeClr val="bg1"/>
                        </a:solidFill>
                        <a:latin typeface="Century Gothic" pitchFamily="34"/>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9">
                  <a:txBody>
                    <a:bodyPr/>
                    <a:lstStyle/>
                    <a:p>
                      <a:pPr lvl="0" algn="ctr"/>
                      <a:endParaRPr lang="en-GB" sz="1800" dirty="0">
                        <a:solidFill>
                          <a:schemeClr val="bg1"/>
                        </a:solidFill>
                        <a:latin typeface="Century Gothic" pitchFamily="34"/>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839317"/>
                  </a:ext>
                </a:extLst>
              </a:tr>
              <a:tr h="351888">
                <a:tc>
                  <a:txBody>
                    <a:bodyPr/>
                    <a:lstStyle/>
                    <a:p>
                      <a:pPr lvl="0"/>
                      <a:r>
                        <a:rPr lang="en-GB" sz="1200" b="1" dirty="0">
                          <a:solidFill>
                            <a:srgbClr val="7C5DA3"/>
                          </a:solidFill>
                          <a:latin typeface="Century Gothic" pitchFamily="34"/>
                        </a:rPr>
                        <a:t>trench</a:t>
                      </a: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Century Gothic" pitchFamily="34"/>
                        </a:rPr>
                        <a:t>A long narrow ditch dug into the ground where soldiers lived</a:t>
                      </a: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lvl="0"/>
                      <a:endParaRPr lang="en-GB" sz="1100" dirty="0">
                        <a:latin typeface="Century Gothic" pitchFamily="34"/>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vMerge="1">
                  <a:txBody>
                    <a:bodyPr/>
                    <a:lstStyle/>
                    <a:p>
                      <a:pPr lvl="0"/>
                      <a:endParaRPr lang="en-GB" sz="1100" dirty="0">
                        <a:latin typeface="Century Gothic" pitchFamily="34"/>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9813094"/>
                  </a:ext>
                </a:extLst>
              </a:tr>
              <a:tr h="130528">
                <a:tc rowSpan="2">
                  <a:txBody>
                    <a:bodyPr/>
                    <a:lstStyle/>
                    <a:p>
                      <a:pPr lvl="0"/>
                      <a:r>
                        <a:rPr lang="en-GB" sz="1200" b="1" dirty="0">
                          <a:solidFill>
                            <a:srgbClr val="7C5DA3"/>
                          </a:solidFill>
                          <a:latin typeface="Century Gothic" pitchFamily="34"/>
                        </a:rPr>
                        <a:t>airships</a:t>
                      </a: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GB" sz="900" b="0" dirty="0">
                          <a:solidFill>
                            <a:schemeClr val="tx1"/>
                          </a:solidFill>
                          <a:latin typeface="Century Gothic" pitchFamily="34"/>
                        </a:rPr>
                        <a:t>Huge balloon like crafts used to carry out bombing raids in Britain.</a:t>
                      </a: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41663132"/>
                  </a:ext>
                </a:extLst>
              </a:tr>
              <a:tr h="228484">
                <a:tc vMerge="1">
                  <a:txBody>
                    <a:bodyPr/>
                    <a:lstStyle/>
                    <a:p>
                      <a:endParaRPr lang="en-GB"/>
                    </a:p>
                  </a:txBody>
                  <a:tcPr/>
                </a:tc>
                <a:tc vMerge="1">
                  <a:txBody>
                    <a:bodyPr/>
                    <a:lstStyle/>
                    <a:p>
                      <a:endParaRPr lang="en-GB"/>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7C5DA3"/>
                          </a:solidFill>
                          <a:latin typeface="Century Gothic" panose="020B0502020202020204" pitchFamily="34" charset="0"/>
                        </a:rPr>
                        <a:t>Sticky Knowledge about World War 1</a:t>
                      </a: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4003645512"/>
                  </a:ext>
                </a:extLst>
              </a:tr>
              <a:tr h="206338">
                <a:tc rowSpan="2">
                  <a:txBody>
                    <a:bodyPr/>
                    <a:lstStyle/>
                    <a:p>
                      <a:pPr lvl="0"/>
                      <a:r>
                        <a:rPr lang="en-GB" sz="1200" b="1" i="0" u="none" strike="noStrike" kern="1200" dirty="0">
                          <a:solidFill>
                            <a:srgbClr val="7C5DA3"/>
                          </a:solidFill>
                          <a:effectLst/>
                          <a:latin typeface="Century Gothic" panose="020B0502020202020204" pitchFamily="34" charset="0"/>
                          <a:ea typeface="+mn-ea"/>
                          <a:cs typeface="+mn-cs"/>
                        </a:rPr>
                        <a:t>Archduke Franz Ferdinand of Austria</a:t>
                      </a:r>
                      <a:endParaRPr lang="en-GB" sz="1200" b="1" dirty="0">
                        <a:solidFill>
                          <a:srgbClr val="7C5DA3"/>
                        </a:solidFill>
                        <a:latin typeface="Century Gothic" panose="020B0502020202020204" pitchFamily="34" charset="0"/>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GB" sz="900" b="0" dirty="0">
                          <a:solidFill>
                            <a:schemeClr val="tx1"/>
                          </a:solidFill>
                          <a:latin typeface="Century Gothic" pitchFamily="34"/>
                        </a:rPr>
                        <a:t>His assassination was believed to be the trigger to the outbreak of the WW1 war. He was heir to the Austro-Hungarian throne.</a:t>
                      </a: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39335589"/>
                  </a:ext>
                </a:extLst>
              </a:tr>
              <a:tr h="183230">
                <a:tc vMerge="1">
                  <a:txBody>
                    <a:bodyPr/>
                    <a:lstStyle/>
                    <a:p>
                      <a:endParaRPr lang="en-GB"/>
                    </a:p>
                  </a:txBody>
                  <a:tcPr/>
                </a:tc>
                <a:tc vMerge="1">
                  <a:txBody>
                    <a:bodyPr/>
                    <a:lstStyle/>
                    <a:p>
                      <a:endParaRPr lang="en-GB"/>
                    </a:p>
                  </a:txBody>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b="0" i="0" u="none" strike="noStrike" kern="1200" dirty="0">
                          <a:solidFill>
                            <a:schemeClr val="tx1"/>
                          </a:solidFill>
                          <a:latin typeface="Century Gothic" pitchFamily="34"/>
                        </a:rPr>
                        <a:t>Aircraft were still very new in 1914, so when the Germans launched bombing raids on London, they were carried out from airships, known as zeppelins</a:t>
                      </a:r>
                      <a:endParaRPr lang="en-GB" sz="1000" b="0" dirty="0">
                        <a:solidFill>
                          <a:schemeClr val="tx1"/>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567937287"/>
                  </a:ext>
                </a:extLst>
              </a:tr>
              <a:tr h="0">
                <a:tc rowSpan="2">
                  <a:txBody>
                    <a:bodyPr/>
                    <a:lstStyle/>
                    <a:p>
                      <a:r>
                        <a:rPr lang="en-GB" sz="1200" b="1" dirty="0">
                          <a:solidFill>
                            <a:srgbClr val="7C5DA3"/>
                          </a:solidFill>
                          <a:latin typeface="Century Gothic" pitchFamily="34"/>
                        </a:rPr>
                        <a:t>Central Powers</a:t>
                      </a:r>
                      <a:endParaRPr lang="en-GB" sz="1200" dirty="0">
                        <a:solidFill>
                          <a:srgbClr val="7C5DA3"/>
                        </a:solidFill>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GB" sz="900" b="0" dirty="0">
                          <a:solidFill>
                            <a:schemeClr val="tx1"/>
                          </a:solidFill>
                          <a:latin typeface="Century Gothic" panose="020B0502020202020204" pitchFamily="34" charset="0"/>
                        </a:rPr>
                        <a:t>The alliance of </a:t>
                      </a:r>
                      <a:r>
                        <a:rPr lang="en-GB" sz="900" b="0" i="0" u="none" strike="noStrike" kern="1200" dirty="0">
                          <a:solidFill>
                            <a:schemeClr val="tx1"/>
                          </a:solidFill>
                          <a:effectLst/>
                          <a:latin typeface="Century Gothic" panose="020B0502020202020204" pitchFamily="34" charset="0"/>
                          <a:ea typeface="+mn-ea"/>
                          <a:cs typeface="+mn-cs"/>
                        </a:rPr>
                        <a:t>Germany, Austria, Hungary, Bulgaria and Turkey</a:t>
                      </a:r>
                      <a:endParaRPr lang="en-GB" dirty="0">
                        <a:solidFill>
                          <a:schemeClr val="tx1"/>
                        </a:solidFill>
                      </a:endParaRPr>
                    </a:p>
                  </a:txBody>
                  <a:tcPr marT="45709" marB="4570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7"/>
                  </a:ext>
                </a:extLst>
              </a:tr>
              <a:tr h="13028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n-lt"/>
                        <a:ea typeface="+mn-ea"/>
                        <a:cs typeface="+mn-cs"/>
                      </a:endParaRPr>
                    </a:p>
                  </a:txBody>
                  <a:tcPr/>
                </a:tc>
                <a:tc rowSpan="3">
                  <a:txBody>
                    <a:bodyPr/>
                    <a:lstStyle/>
                    <a:p>
                      <a:pPr marL="171450" lvl="0" indent="-171450">
                        <a:buSzPct val="100000"/>
                        <a:buFont typeface="Wingdings" panose="05000000000000000000" pitchFamily="2" charset="2"/>
                        <a:buChar char="q"/>
                      </a:pPr>
                      <a:r>
                        <a:rPr lang="en-GB" sz="1000" b="0" i="0" u="none" strike="noStrike" kern="1200" dirty="0">
                          <a:solidFill>
                            <a:schemeClr val="tx1"/>
                          </a:solidFill>
                          <a:latin typeface="Century Gothic" pitchFamily="34"/>
                        </a:rPr>
                        <a:t>In 1918 a pigeon, Cher Ami, one of about 100,000 homing pigeons used during the war, managed to save 500 US soldiers</a:t>
                      </a:r>
                      <a:endParaRPr lang="en-GB" sz="1000" b="0" dirty="0">
                        <a:solidFill>
                          <a:schemeClr val="tx1"/>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1001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C5DA3"/>
                          </a:solidFill>
                          <a:effectLst/>
                          <a:uLnTx/>
                          <a:uFillTx/>
                          <a:latin typeface="Century Gothic" pitchFamily="34"/>
                          <a:ea typeface="+mn-ea"/>
                          <a:cs typeface="+mn-cs"/>
                        </a:rPr>
                        <a:t>front line</a:t>
                      </a:r>
                      <a:endParaRPr lang="en-GB" sz="1200" dirty="0"/>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The trench closest to the enemy.</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a:txBody>
                  <a:tcPr marT="45709" marB="4570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lvl="0" indent="-171450">
                        <a:buSzPct val="100000"/>
                        <a:buFont typeface="Wingdings" panose="05000000000000000000" pitchFamily="2" charset="2"/>
                        <a:buChar char="q"/>
                      </a:pPr>
                      <a:endParaRPr lang="en-GB" sz="1000" b="1" dirty="0">
                        <a:solidFill>
                          <a:srgbClr val="7030A0"/>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910768547"/>
                  </a:ext>
                </a:extLst>
              </a:tr>
              <a:tr h="16013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C5DA3"/>
                          </a:solidFill>
                          <a:effectLst/>
                          <a:uLnTx/>
                          <a:uFillTx/>
                          <a:latin typeface="Century Gothic" pitchFamily="34"/>
                          <a:ea typeface="+mn-ea"/>
                          <a:cs typeface="+mn-cs"/>
                        </a:rPr>
                        <a:t>no man’s land</a:t>
                      </a:r>
                      <a:endParaRPr lang="en-GB" sz="1200" dirty="0"/>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Century Gothic" pitchFamily="34"/>
                          <a:ea typeface="+mn-ea"/>
                          <a:cs typeface="+mn-cs"/>
                        </a:rPr>
                        <a:t>The area between the two sides during battle.</a:t>
                      </a:r>
                    </a:p>
                  </a:txBody>
                  <a:tcPr marT="45709" marB="4570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marR="0" lvl="0" indent="-171450" algn="l" defTabSz="914400" rtl="0" eaLnBrk="1" fontAlgn="auto" latinLnBrk="0" hangingPunct="1">
                        <a:lnSpc>
                          <a:spcPct val="100000"/>
                        </a:lnSpc>
                        <a:spcBef>
                          <a:spcPts val="0"/>
                        </a:spcBef>
                        <a:spcAft>
                          <a:spcPts val="0"/>
                        </a:spcAft>
                        <a:buClrTx/>
                        <a:buSzPct val="100000"/>
                        <a:buFont typeface="Wingdings" panose="05000000000000000000" pitchFamily="2" charset="2"/>
                        <a:buChar char="q"/>
                        <a:tabLst/>
                        <a:defRPr/>
                      </a:pPr>
                      <a:endParaRPr lang="en-GB" sz="1000" b="1" dirty="0">
                        <a:solidFill>
                          <a:srgbClr val="7030A0"/>
                        </a:solidFill>
                        <a:latin typeface="Century Gothic" pitchFamily="34"/>
                      </a:endParaRPr>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a:txBody>
                  <a:tcPr marT="45709" marB="45709">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C5DA3"/>
                    </a:solidFill>
                  </a:tcPr>
                </a:tc>
                <a:extLst>
                  <a:ext uri="{0D108BD9-81ED-4DB2-BD59-A6C34878D82A}">
                    <a16:rowId xmlns:a16="http://schemas.microsoft.com/office/drawing/2014/main" val="1130590553"/>
                  </a:ext>
                </a:extLst>
              </a:tr>
              <a:tr h="240695">
                <a:tc vMerge="1">
                  <a:txBody>
                    <a:bodyPr/>
                    <a:lstStyle/>
                    <a:p>
                      <a:endParaRPr lang="en-GB"/>
                    </a:p>
                  </a:txBody>
                  <a:tcPr/>
                </a:tc>
                <a:tc vMerge="1">
                  <a:txBody>
                    <a:bodyPr/>
                    <a:lstStyle/>
                    <a:p>
                      <a:endParaRPr lang="en-GB"/>
                    </a:p>
                  </a:txBody>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Wingdings" panose="05000000000000000000" pitchFamily="2" charset="2"/>
                        <a:buChar char="q"/>
                        <a:tabLst/>
                        <a:defRPr/>
                      </a:pPr>
                      <a:r>
                        <a:rPr lang="en-GB" sz="1000" b="0" i="0" u="none" strike="noStrike" kern="1200" dirty="0">
                          <a:solidFill>
                            <a:schemeClr val="tx1"/>
                          </a:solidFill>
                          <a:latin typeface="Century Gothic" pitchFamily="34"/>
                        </a:rPr>
                        <a:t>Tanks were developed by the British during the first world war</a:t>
                      </a:r>
                      <a:endParaRPr lang="en-GB" sz="1000" b="0" dirty="0">
                        <a:solidFill>
                          <a:schemeClr val="tx1"/>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10012"/>
                  </a:ext>
                </a:extLst>
              </a:tr>
              <a:tr h="249039">
                <a:tc>
                  <a:txBody>
                    <a:bodyPr/>
                    <a:lstStyle/>
                    <a:p>
                      <a:pPr lvl="0"/>
                      <a:r>
                        <a:rPr lang="en-GB" sz="1200" b="1" dirty="0">
                          <a:solidFill>
                            <a:srgbClr val="7C5DA3"/>
                          </a:solidFill>
                          <a:latin typeface="Century Gothic" pitchFamily="34"/>
                        </a:rPr>
                        <a:t>Battle of the Somme</a:t>
                      </a: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900" dirty="0">
                          <a:solidFill>
                            <a:schemeClr val="tx1"/>
                          </a:solidFill>
                          <a:latin typeface="Century Gothic" pitchFamily="34"/>
                        </a:rPr>
                        <a:t>The largest battle of WW1 and the bloodiest battle in history.</a:t>
                      </a:r>
                    </a:p>
                  </a:txBody>
                  <a:tcPr marT="45709" marB="4570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b="0" i="0" u="none" strike="noStrike" kern="1200" dirty="0">
                          <a:solidFill>
                            <a:schemeClr val="tx1"/>
                          </a:solidFill>
                          <a:latin typeface="Century Gothic" pitchFamily="34"/>
                        </a:rPr>
                        <a:t>Before the war most women stayed at home or worked in domestic service</a:t>
                      </a:r>
                      <a:endParaRPr lang="en-GB" sz="1000" b="0" dirty="0">
                        <a:solidFill>
                          <a:schemeClr val="tx1"/>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10006"/>
                  </a:ext>
                </a:extLst>
              </a:tr>
              <a:tr h="14462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7C5DA3"/>
                          </a:solidFill>
                          <a:latin typeface="Century Gothic" pitchFamily="34"/>
                        </a:rPr>
                        <a:t>zeppelin</a:t>
                      </a: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Century Gothic" pitchFamily="34"/>
                        </a:rPr>
                        <a:t>Giant German airships that carried out 52 air raids on Britain.</a:t>
                      </a:r>
                    </a:p>
                  </a:txBody>
                  <a:tcPr marT="45709" marB="4570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b="0" i="0" u="none" strike="noStrike" kern="1200" dirty="0">
                          <a:solidFill>
                            <a:schemeClr val="tx1"/>
                          </a:solidFill>
                          <a:latin typeface="Century Gothic" pitchFamily="34"/>
                        </a:rPr>
                        <a:t>When the war started, British soldiers went into battle with just a cloth cap for protection</a:t>
                      </a:r>
                      <a:endParaRPr lang="en-GB" sz="1000" b="0" dirty="0">
                        <a:solidFill>
                          <a:schemeClr val="tx1"/>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r h="127840">
                <a:tc vMerge="1">
                  <a:txBody>
                    <a:bodyPr/>
                    <a:lstStyle/>
                    <a:p>
                      <a:endParaRPr lang="en-GB"/>
                    </a:p>
                  </a:txBody>
                  <a:tcPr/>
                </a:tc>
                <a:tc vMerge="1">
                  <a:txBody>
                    <a:bodyPr/>
                    <a:lstStyle/>
                    <a:p>
                      <a:endParaRPr lang="en-GB" dirty="0"/>
                    </a:p>
                  </a:txBody>
                  <a:tcPr/>
                </a:tc>
                <a:tc vMerge="1">
                  <a:txBody>
                    <a:bodyPr/>
                    <a:lstStyle/>
                    <a:p>
                      <a:endParaRPr lang="en-GB"/>
                    </a:p>
                  </a:txBody>
                  <a:tcPr/>
                </a:tc>
                <a:tc rowSpan="6">
                  <a:txBody>
                    <a:bodyPr/>
                    <a:lstStyle/>
                    <a:p>
                      <a:endParaRPr lang="en-GB" dirty="0"/>
                    </a:p>
                  </a:txBody>
                  <a:tcPr marT="45709" marB="45709">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2361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C5DA3"/>
                          </a:solidFill>
                          <a:effectLst/>
                          <a:uLnTx/>
                          <a:uFillTx/>
                          <a:latin typeface="Century Gothic" pitchFamily="34"/>
                          <a:ea typeface="+mn-ea"/>
                          <a:cs typeface="+mn-cs"/>
                        </a:rPr>
                        <a:t>blackout</a:t>
                      </a:r>
                    </a:p>
                    <a:p>
                      <a:endParaRPr lang="en-GB" sz="1200" dirty="0"/>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Century Gothic" pitchFamily="34"/>
                          <a:ea typeface="+mn-ea"/>
                          <a:cs typeface="+mn-cs"/>
                        </a:rPr>
                        <a:t>When lights from buildings, including houses, were not allowed to be seen from the sky.</a:t>
                      </a:r>
                      <a:endParaRPr lang="en-GB" dirty="0">
                        <a:solidFill>
                          <a:schemeClr val="tx1"/>
                        </a:solidFill>
                      </a:endParaRPr>
                    </a:p>
                  </a:txBody>
                  <a:tcPr marT="45709" marB="4570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b="0" i="0" u="none" strike="noStrike" kern="1200" dirty="0">
                          <a:solidFill>
                            <a:schemeClr val="tx1"/>
                          </a:solidFill>
                          <a:latin typeface="Century Gothic" pitchFamily="34"/>
                        </a:rPr>
                        <a:t>Many people suffered facial injuries during the first world war</a:t>
                      </a:r>
                      <a:endParaRPr lang="en-GB" sz="1000" b="0" dirty="0">
                        <a:solidFill>
                          <a:schemeClr val="tx1"/>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10010"/>
                  </a:ext>
                </a:extLst>
              </a:tr>
              <a:tr h="90479">
                <a:tc vMerge="1">
                  <a:txBody>
                    <a:bodyPr/>
                    <a:lstStyle/>
                    <a:p>
                      <a:endParaRPr lang="en-GB" dirty="0"/>
                    </a:p>
                  </a:txBody>
                  <a:tcPr/>
                </a:tc>
                <a:tc vMerge="1">
                  <a:txBody>
                    <a:bodyPr/>
                    <a:lstStyle/>
                    <a:p>
                      <a:endParaRPr lang="en-GB"/>
                    </a:p>
                  </a:txBody>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b="0" i="0" u="none" strike="noStrike" kern="1200" dirty="0">
                          <a:solidFill>
                            <a:schemeClr val="tx1"/>
                          </a:solidFill>
                          <a:latin typeface="Century Gothic" pitchFamily="34"/>
                        </a:rPr>
                        <a:t>The first ever motorized ambulances were used during the first world war</a:t>
                      </a:r>
                      <a:endParaRPr lang="en-GB" sz="1000" b="0" dirty="0">
                        <a:solidFill>
                          <a:schemeClr val="tx1"/>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10015"/>
                  </a:ext>
                </a:extLst>
              </a:tr>
              <a:tr h="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7C5DA3"/>
                          </a:solidFill>
                          <a:latin typeface="Century Gothic" pitchFamily="34"/>
                        </a:rPr>
                        <a:t>Armistice Day</a:t>
                      </a:r>
                    </a:p>
                    <a:p>
                      <a:pPr lvl="0"/>
                      <a:endParaRPr lang="en-GB" sz="1200" b="1" dirty="0">
                        <a:solidFill>
                          <a:srgbClr val="7C5DA3"/>
                        </a:solidFill>
                        <a:latin typeface="Century Gothic" pitchFamily="34"/>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Century Gothic" pitchFamily="34"/>
                        </a:rPr>
                        <a:t>The day the agreement was signed between the Allies and Germany to end the war on 11</a:t>
                      </a:r>
                      <a:r>
                        <a:rPr lang="en-GB" sz="900" baseline="30000" dirty="0">
                          <a:solidFill>
                            <a:schemeClr val="tx1"/>
                          </a:solidFill>
                          <a:latin typeface="Century Gothic" pitchFamily="34"/>
                        </a:rPr>
                        <a:t>th</a:t>
                      </a:r>
                      <a:r>
                        <a:rPr lang="en-GB" sz="900" dirty="0">
                          <a:solidFill>
                            <a:schemeClr val="tx1"/>
                          </a:solidFill>
                          <a:latin typeface="Century Gothic" pitchFamily="34"/>
                        </a:rPr>
                        <a:t> November.</a:t>
                      </a:r>
                    </a:p>
                  </a:txBody>
                  <a:tcPr marT="45709" marB="4570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1000" b="1" dirty="0">
                        <a:solidFill>
                          <a:srgbClr val="7030A0"/>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1307925792"/>
                  </a:ext>
                </a:extLst>
              </a:tr>
              <a:tr h="307985">
                <a:tc vMerge="1">
                  <a:txBody>
                    <a:bodyPr/>
                    <a:lstStyle/>
                    <a:p>
                      <a:pPr lvl="0"/>
                      <a:endParaRPr lang="en-GB" sz="1200" b="1" dirty="0">
                        <a:solidFill>
                          <a:srgbClr val="7C5DA3"/>
                        </a:solidFill>
                        <a:latin typeface="Century Gothic" pitchFamily="34"/>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lvl="0"/>
                      <a:endParaRPr lang="en-GB" sz="900" dirty="0">
                        <a:solidFill>
                          <a:srgbClr val="7030A0"/>
                        </a:solidFill>
                        <a:latin typeface="Century Gothic" pitchFamily="34"/>
                      </a:endParaRPr>
                    </a:p>
                  </a:txBody>
                  <a:tcPr marT="45709" marB="4570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b="0" i="0" u="none" strike="noStrike" kern="1200" dirty="0">
                          <a:solidFill>
                            <a:schemeClr val="tx1"/>
                          </a:solidFill>
                          <a:latin typeface="Century Gothic" pitchFamily="34"/>
                        </a:rPr>
                        <a:t>Approximately 16,000 British conscientious objectors refused to fight during the war</a:t>
                      </a:r>
                      <a:endParaRPr lang="en-GB" sz="1000" b="0" dirty="0">
                        <a:solidFill>
                          <a:schemeClr val="tx1"/>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pPr lvl="0"/>
                      <a:endParaRPr lang="en-GB" sz="1600" b="1" dirty="0">
                        <a:solidFill>
                          <a:srgbClr val="7030A0"/>
                        </a:solidFill>
                        <a:latin typeface="Century Gothic" pitchFamily="34"/>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9785373"/>
                  </a:ext>
                </a:extLst>
              </a:tr>
              <a:tr h="220686">
                <a:tc>
                  <a:txBody>
                    <a:bodyPr/>
                    <a:lstStyle/>
                    <a:p>
                      <a:pPr lvl="0"/>
                      <a:r>
                        <a:rPr lang="en-GB" sz="1200" b="1" dirty="0">
                          <a:solidFill>
                            <a:srgbClr val="7C5DA3"/>
                          </a:solidFill>
                          <a:latin typeface="Century Gothic" pitchFamily="34"/>
                        </a:rPr>
                        <a:t>conscription</a:t>
                      </a: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900" b="0" i="0" u="none" strike="noStrike" kern="1200" dirty="0">
                          <a:solidFill>
                            <a:schemeClr val="tx1"/>
                          </a:solidFill>
                          <a:effectLst/>
                          <a:latin typeface="Century Gothic" panose="020B0502020202020204" pitchFamily="34" charset="0"/>
                          <a:ea typeface="+mn-ea"/>
                          <a:cs typeface="+mn-cs"/>
                        </a:rPr>
                        <a:t>A rule that said ALL healthy men aged 18 – 41 had to fight.</a:t>
                      </a:r>
                      <a:endParaRPr lang="en-GB" sz="900" dirty="0">
                        <a:solidFill>
                          <a:schemeClr val="tx1"/>
                        </a:solidFill>
                        <a:latin typeface="Century Gothic" panose="020B0502020202020204" pitchFamily="34" charset="0"/>
                      </a:endParaRPr>
                    </a:p>
                  </a:txBody>
                  <a:tcPr marT="45709" marB="4570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b="0" i="0" u="none" strike="noStrike" kern="1200" dirty="0">
                          <a:solidFill>
                            <a:schemeClr val="tx1"/>
                          </a:solidFill>
                          <a:latin typeface="Century Gothic" pitchFamily="34"/>
                        </a:rPr>
                        <a:t>Due to food shortages, Britons were banned from throwing rice at weddings and feeding pigeons</a:t>
                      </a:r>
                      <a:endParaRPr lang="en-GB" sz="1000" b="0" dirty="0">
                        <a:solidFill>
                          <a:schemeClr val="tx1"/>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pPr lvl="0"/>
                      <a:endParaRPr lang="en-GB" sz="1100" b="0">
                        <a:solidFill>
                          <a:srgbClr val="7030A0"/>
                        </a:solidFill>
                        <a:latin typeface="Century Gothic" pitchFamily="34"/>
                      </a:endParaRPr>
                    </a:p>
                  </a:txBody>
                  <a:tcPr marT="45716" marB="45716"/>
                </a:tc>
                <a:extLst>
                  <a:ext uri="{0D108BD9-81ED-4DB2-BD59-A6C34878D82A}">
                    <a16:rowId xmlns:a16="http://schemas.microsoft.com/office/drawing/2014/main" val="715531703"/>
                  </a:ext>
                </a:extLst>
              </a:tr>
            </a:tbl>
          </a:graphicData>
        </a:graphic>
      </p:graphicFrame>
      <p:pic>
        <p:nvPicPr>
          <p:cNvPr id="2" name="Picture 1">
            <a:extLst>
              <a:ext uri="{FF2B5EF4-FFF2-40B4-BE49-F238E27FC236}">
                <a16:creationId xmlns:a16="http://schemas.microsoft.com/office/drawing/2014/main" id="{51037415-02DB-487A-B778-6A00BA3037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53741" y="3091091"/>
            <a:ext cx="1929391" cy="1264768"/>
          </a:xfrm>
          <a:prstGeom prst="rect">
            <a:avLst/>
          </a:prstGeom>
        </p:spPr>
      </p:pic>
      <p:pic>
        <p:nvPicPr>
          <p:cNvPr id="4" name="Picture 3">
            <a:extLst>
              <a:ext uri="{FF2B5EF4-FFF2-40B4-BE49-F238E27FC236}">
                <a16:creationId xmlns:a16="http://schemas.microsoft.com/office/drawing/2014/main" id="{BB381A4B-0E2C-4097-A2E6-3E88C2BC4D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1722" y="4296188"/>
            <a:ext cx="1929391" cy="1021722"/>
          </a:xfrm>
          <a:prstGeom prst="rect">
            <a:avLst/>
          </a:prstGeom>
        </p:spPr>
      </p:pic>
      <p:pic>
        <p:nvPicPr>
          <p:cNvPr id="5" name="Picture 4">
            <a:extLst>
              <a:ext uri="{FF2B5EF4-FFF2-40B4-BE49-F238E27FC236}">
                <a16:creationId xmlns:a16="http://schemas.microsoft.com/office/drawing/2014/main" id="{28CA1735-F303-4D3C-AD21-5312D5D62F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1719" y="5117832"/>
            <a:ext cx="1929392" cy="1260817"/>
          </a:xfrm>
          <a:prstGeom prst="rect">
            <a:avLst/>
          </a:prstGeom>
        </p:spPr>
      </p:pic>
      <p:pic>
        <p:nvPicPr>
          <p:cNvPr id="6" name="Picture 5">
            <a:extLst>
              <a:ext uri="{FF2B5EF4-FFF2-40B4-BE49-F238E27FC236}">
                <a16:creationId xmlns:a16="http://schemas.microsoft.com/office/drawing/2014/main" id="{EDE46275-E1A2-4F98-A188-737901AF76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80713" y="568168"/>
            <a:ext cx="1902419" cy="1480227"/>
          </a:xfrm>
          <a:prstGeom prst="rect">
            <a:avLst/>
          </a:prstGeom>
        </p:spPr>
      </p:pic>
      <p:pic>
        <p:nvPicPr>
          <p:cNvPr id="7" name="Picture 6">
            <a:extLst>
              <a:ext uri="{FF2B5EF4-FFF2-40B4-BE49-F238E27FC236}">
                <a16:creationId xmlns:a16="http://schemas.microsoft.com/office/drawing/2014/main" id="{D5507CD0-B77F-4A14-949C-C9A6B9DEB3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62731" y="2049307"/>
            <a:ext cx="1929392" cy="1393445"/>
          </a:xfrm>
          <a:prstGeom prst="rect">
            <a:avLst/>
          </a:prstGeom>
        </p:spPr>
      </p:pic>
      <p:pic>
        <p:nvPicPr>
          <p:cNvPr id="8" name="Picture 7">
            <a:extLst>
              <a:ext uri="{FF2B5EF4-FFF2-40B4-BE49-F238E27FC236}">
                <a16:creationId xmlns:a16="http://schemas.microsoft.com/office/drawing/2014/main" id="{2BA8A67C-BFB1-46DC-BCFA-8D1FE15DB4C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675354" y="568168"/>
            <a:ext cx="3296365" cy="902235"/>
          </a:xfrm>
          <a:prstGeom prst="rect">
            <a:avLst/>
          </a:prstGeom>
        </p:spPr>
      </p:pic>
    </p:spTree>
    <p:extLst>
      <p:ext uri="{BB962C8B-B14F-4D97-AF65-F5344CB8AC3E}">
        <p14:creationId xmlns:p14="http://schemas.microsoft.com/office/powerpoint/2010/main" val="167963071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noGrp="1" noChangeArrowheads="1"/>
          </p:cNvSpPr>
          <p:nvPr>
            <p:ph type="title"/>
          </p:nvPr>
        </p:nvSpPr>
        <p:spPr>
          <a:xfrm>
            <a:off x="628650" y="98913"/>
            <a:ext cx="7886700" cy="492125"/>
          </a:xfrm>
        </p:spPr>
        <p:txBody>
          <a:bodyPr anchorCtr="1">
            <a:normAutofit fontScale="90000"/>
          </a:bodyPr>
          <a:lstStyle/>
          <a:p>
            <a:pPr algn="ctr" eaLnBrk="1" hangingPunct="1"/>
            <a:r>
              <a:rPr lang="en-GB" altLang="en-US" sz="3200" b="1" dirty="0">
                <a:solidFill>
                  <a:srgbClr val="7C5DA3"/>
                </a:solidFill>
                <a:latin typeface="Century Gothic" panose="020B0502020202020204" pitchFamily="34" charset="0"/>
              </a:rPr>
              <a:t>Slavery: KS2 Knowledge Mat</a:t>
            </a:r>
          </a:p>
        </p:txBody>
      </p:sp>
      <p:graphicFrame>
        <p:nvGraphicFramePr>
          <p:cNvPr id="3" name="Content Placeholder 3">
            <a:extLst>
              <a:ext uri="{FF2B5EF4-FFF2-40B4-BE49-F238E27FC236}">
                <a16:creationId xmlns:a16="http://schemas.microsoft.com/office/drawing/2014/main" id="{C3637747-C5B9-4583-8E05-02EAFC898A40}"/>
              </a:ext>
            </a:extLst>
          </p:cNvPr>
          <p:cNvGraphicFramePr>
            <a:graphicFrameLocks noGrp="1"/>
          </p:cNvGraphicFramePr>
          <p:nvPr>
            <p:ph idx="1"/>
            <p:extLst>
              <p:ext uri="{D42A27DB-BD31-4B8C-83A1-F6EECF244321}">
                <p14:modId xmlns:p14="http://schemas.microsoft.com/office/powerpoint/2010/main" val="4139752531"/>
              </p:ext>
            </p:extLst>
          </p:nvPr>
        </p:nvGraphicFramePr>
        <p:xfrm>
          <a:off x="242887" y="733494"/>
          <a:ext cx="8658226" cy="5438373"/>
        </p:xfrm>
        <a:graphic>
          <a:graphicData uri="http://schemas.openxmlformats.org/drawingml/2006/table">
            <a:tbl>
              <a:tblPr firstRow="1" bandRow="1">
                <a:effectLst/>
                <a:tableStyleId>{5C22544A-7EE6-4342-B048-85BDC9FD1C3A}</a:tableStyleId>
              </a:tblPr>
              <a:tblGrid>
                <a:gridCol w="1478821">
                  <a:extLst>
                    <a:ext uri="{9D8B030D-6E8A-4147-A177-3AD203B41FA5}">
                      <a16:colId xmlns:a16="http://schemas.microsoft.com/office/drawing/2014/main" val="2856023917"/>
                    </a:ext>
                  </a:extLst>
                </a:gridCol>
                <a:gridCol w="1953647">
                  <a:extLst>
                    <a:ext uri="{9D8B030D-6E8A-4147-A177-3AD203B41FA5}">
                      <a16:colId xmlns:a16="http://schemas.microsoft.com/office/drawing/2014/main" val="3951551185"/>
                    </a:ext>
                  </a:extLst>
                </a:gridCol>
                <a:gridCol w="3291253">
                  <a:extLst>
                    <a:ext uri="{9D8B030D-6E8A-4147-A177-3AD203B41FA5}">
                      <a16:colId xmlns:a16="http://schemas.microsoft.com/office/drawing/2014/main" val="3283858985"/>
                    </a:ext>
                  </a:extLst>
                </a:gridCol>
                <a:gridCol w="1934505">
                  <a:extLst>
                    <a:ext uri="{9D8B030D-6E8A-4147-A177-3AD203B41FA5}">
                      <a16:colId xmlns:a16="http://schemas.microsoft.com/office/drawing/2014/main" val="1262213171"/>
                    </a:ext>
                  </a:extLst>
                </a:gridCol>
              </a:tblGrid>
              <a:tr h="373363">
                <a:tc gridSpan="2">
                  <a:txBody>
                    <a:bodyPr/>
                    <a:lstStyle/>
                    <a:p>
                      <a:pPr lvl="0" algn="ctr"/>
                      <a:r>
                        <a:rPr lang="en-GB" sz="1800" dirty="0">
                          <a:solidFill>
                            <a:schemeClr val="bg1"/>
                          </a:solidFill>
                          <a:latin typeface="Century Gothic" pitchFamily="34"/>
                        </a:rPr>
                        <a:t>Subject Specific Vocabulary</a:t>
                      </a: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C5DA3"/>
                    </a:solidFill>
                  </a:tcPr>
                </a:tc>
                <a:tc hMerge="1">
                  <a:txBody>
                    <a:bodyPr/>
                    <a:lstStyle/>
                    <a:p>
                      <a:endParaRPr lang="en-GB"/>
                    </a:p>
                  </a:txBody>
                  <a:tcPr/>
                </a:tc>
                <a:tc rowSpan="5">
                  <a:txBody>
                    <a:bodyPr/>
                    <a:lstStyle/>
                    <a:p>
                      <a:pPr lvl="0"/>
                      <a:endParaRPr lang="en-GB" sz="1800" dirty="0">
                        <a:solidFill>
                          <a:schemeClr val="bg1"/>
                        </a:solidFill>
                        <a:latin typeface="Century Gothic" pitchFamily="34"/>
                      </a:endParaRPr>
                    </a:p>
                    <a:p>
                      <a:pPr lvl="0"/>
                      <a:endParaRPr lang="en-GB" sz="1800" dirty="0">
                        <a:solidFill>
                          <a:schemeClr val="bg1"/>
                        </a:solidFill>
                        <a:latin typeface="Century Gothic" pitchFamily="34"/>
                      </a:endParaRPr>
                    </a:p>
                    <a:p>
                      <a:pPr lvl="0"/>
                      <a:endParaRPr lang="en-GB" sz="1800" dirty="0">
                        <a:solidFill>
                          <a:schemeClr val="bg1"/>
                        </a:solidFill>
                        <a:latin typeface="Century Gothic" pitchFamily="34"/>
                      </a:endParaRPr>
                    </a:p>
                    <a:p>
                      <a:pPr lvl="0"/>
                      <a:endParaRPr lang="en-GB" sz="1800" dirty="0">
                        <a:solidFill>
                          <a:schemeClr val="bg1"/>
                        </a:solidFill>
                        <a:latin typeface="Century Gothic" pitchFamily="34"/>
                      </a:endParaRPr>
                    </a:p>
                    <a:p>
                      <a:pPr lvl="0"/>
                      <a:endParaRPr lang="en-GB" sz="1800" dirty="0">
                        <a:solidFill>
                          <a:schemeClr val="bg1"/>
                        </a:solidFill>
                        <a:latin typeface="Century Gothic" pitchFamily="34"/>
                      </a:endParaRPr>
                    </a:p>
                    <a:p>
                      <a:pPr lvl="0"/>
                      <a:endParaRPr lang="en-GB" sz="1800" dirty="0">
                        <a:solidFill>
                          <a:schemeClr val="bg1"/>
                        </a:solidFill>
                        <a:latin typeface="Century Gothic" pitchFamily="34"/>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5">
                  <a:txBody>
                    <a:bodyPr/>
                    <a:lstStyle/>
                    <a:p>
                      <a:pPr lvl="0" algn="ctr"/>
                      <a:endParaRPr lang="en-GB" sz="1800" dirty="0">
                        <a:solidFill>
                          <a:schemeClr val="bg1"/>
                        </a:solidFill>
                        <a:latin typeface="Century Gothic" pitchFamily="34"/>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839317"/>
                  </a:ext>
                </a:extLst>
              </a:tr>
              <a:tr h="351888">
                <a:tc>
                  <a:txBody>
                    <a:bodyPr/>
                    <a:lstStyle/>
                    <a:p>
                      <a:pPr lvl="0"/>
                      <a:r>
                        <a:rPr lang="en-GB" sz="1400" b="1" dirty="0">
                          <a:solidFill>
                            <a:srgbClr val="7C5DA3"/>
                          </a:solidFill>
                          <a:latin typeface="Century Gothic" pitchFamily="34"/>
                        </a:rPr>
                        <a:t>slavery</a:t>
                      </a: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dirty="0">
                          <a:solidFill>
                            <a:srgbClr val="000000"/>
                          </a:solidFill>
                          <a:effectLst/>
                          <a:latin typeface="Century Gothic" panose="020B0502020202020204" pitchFamily="34" charset="0"/>
                          <a:ea typeface="+mn-ea"/>
                          <a:cs typeface="+mn-cs"/>
                        </a:rPr>
                        <a:t>Slavery is a system under which people are treated as property to be bought and sold, and are forced to work.</a:t>
                      </a:r>
                      <a:endParaRPr lang="en-GB" sz="700" dirty="0">
                        <a:solidFill>
                          <a:schemeClr val="tx1"/>
                        </a:solidFill>
                        <a:latin typeface="Century Gothic" panose="020B0502020202020204" pitchFamily="34" charset="0"/>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lvl="0"/>
                      <a:endParaRPr lang="en-GB" sz="1100" dirty="0">
                        <a:latin typeface="Century Gothic" pitchFamily="34"/>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vMerge="1">
                  <a:txBody>
                    <a:bodyPr/>
                    <a:lstStyle/>
                    <a:p>
                      <a:pPr lvl="0"/>
                      <a:endParaRPr lang="en-GB" sz="1100" dirty="0">
                        <a:latin typeface="Century Gothic" pitchFamily="34"/>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9813094"/>
                  </a:ext>
                </a:extLst>
              </a:tr>
              <a:tr h="173492">
                <a:tc>
                  <a:txBody>
                    <a:bodyPr/>
                    <a:lstStyle/>
                    <a:p>
                      <a:pPr lvl="0"/>
                      <a:r>
                        <a:rPr lang="en-GB" sz="1400" b="1" dirty="0">
                          <a:solidFill>
                            <a:srgbClr val="7C5DA3"/>
                          </a:solidFill>
                          <a:latin typeface="Century Gothic" panose="020B0502020202020204" pitchFamily="34" charset="0"/>
                        </a:rPr>
                        <a:t>Slave auction</a:t>
                      </a: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700" b="0" dirty="0">
                          <a:solidFill>
                            <a:schemeClr val="tx1"/>
                          </a:solidFill>
                          <a:latin typeface="Century Gothic" pitchFamily="34"/>
                        </a:rPr>
                        <a:t>A gathering where slaves are bought and sold.</a:t>
                      </a: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41663132"/>
                  </a:ext>
                </a:extLst>
              </a:tr>
              <a:tr h="181752">
                <a:tc>
                  <a:txBody>
                    <a:bodyPr/>
                    <a:lstStyle/>
                    <a:p>
                      <a:r>
                        <a:rPr lang="en-GB" sz="1400" b="1" dirty="0">
                          <a:solidFill>
                            <a:srgbClr val="7C5DA3"/>
                          </a:solidFill>
                          <a:latin typeface="Century Gothic" panose="020B0502020202020204" pitchFamily="34" charset="0"/>
                        </a:rPr>
                        <a:t>colonies</a:t>
                      </a:r>
                      <a:endParaRPr lang="en-GB" sz="1400" dirty="0">
                        <a:solidFill>
                          <a:srgbClr val="7C5DA3"/>
                        </a:solidFill>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700" b="0" i="0" u="none" strike="noStrike" kern="1200" dirty="0">
                          <a:solidFill>
                            <a:srgbClr val="000000"/>
                          </a:solidFill>
                          <a:effectLst/>
                          <a:latin typeface="Century Gothic" panose="020B0502020202020204" pitchFamily="34" charset="0"/>
                          <a:ea typeface="+mn-ea"/>
                          <a:cs typeface="+mn-cs"/>
                        </a:rPr>
                        <a:t>A country or area under the full or partial political control of another country and occupied by settlers from that country.</a:t>
                      </a:r>
                      <a:endParaRPr lang="en-GB" sz="700" dirty="0">
                        <a:latin typeface="Century Gothic" panose="020B0502020202020204" pitchFamily="34" charset="0"/>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lvl="0"/>
                      <a:endParaRPr lang="en-GB" sz="1800" dirty="0">
                        <a:solidFill>
                          <a:schemeClr val="bg1"/>
                        </a:solidFill>
                        <a:latin typeface="Century Gothic" pitchFamily="34"/>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857255098"/>
                  </a:ext>
                </a:extLst>
              </a:tr>
              <a:tr h="248089">
                <a:tc>
                  <a:txBody>
                    <a:bodyPr/>
                    <a:lstStyle/>
                    <a:p>
                      <a:r>
                        <a:rPr lang="en-GB" sz="1400" b="1" dirty="0">
                          <a:solidFill>
                            <a:srgbClr val="7C5DA3"/>
                          </a:solidFill>
                          <a:latin typeface="Century Gothic" panose="020B0502020202020204" pitchFamily="34" charset="0"/>
                        </a:rPr>
                        <a:t>famine</a:t>
                      </a:r>
                      <a:endParaRPr lang="en-GB" sz="1400" dirty="0">
                        <a:solidFill>
                          <a:srgbClr val="7C5DA3"/>
                        </a:solidFill>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700" b="0" i="0" u="none" strike="noStrike" kern="1200" dirty="0">
                          <a:solidFill>
                            <a:srgbClr val="000000"/>
                          </a:solidFill>
                          <a:effectLst/>
                          <a:latin typeface="Century Gothic" panose="020B0502020202020204" pitchFamily="34" charset="0"/>
                          <a:ea typeface="+mn-ea"/>
                          <a:cs typeface="+mn-cs"/>
                        </a:rPr>
                        <a:t>A severe shortage of food (as through crop failure) resulting in violent hunger and starvation and death.</a:t>
                      </a:r>
                      <a:endParaRPr lang="en-GB" sz="700" dirty="0">
                        <a:latin typeface="Century Gothic" panose="020B0502020202020204" pitchFamily="34" charset="0"/>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lvl="0"/>
                      <a:endParaRPr lang="en-GB" sz="1800" dirty="0">
                        <a:solidFill>
                          <a:schemeClr val="bg1"/>
                        </a:solidFill>
                        <a:latin typeface="Century Gothic" pitchFamily="34"/>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2536285866"/>
                  </a:ext>
                </a:extLst>
              </a:tr>
              <a:tr h="0">
                <a:tc>
                  <a:txBody>
                    <a:bodyPr/>
                    <a:lstStyle/>
                    <a:p>
                      <a:r>
                        <a:rPr lang="en-GB" sz="1400" b="1" dirty="0">
                          <a:solidFill>
                            <a:srgbClr val="7C5DA3"/>
                          </a:solidFill>
                          <a:latin typeface="Century Gothic" panose="020B0502020202020204" pitchFamily="34" charset="0"/>
                        </a:rPr>
                        <a:t>poverty</a:t>
                      </a:r>
                      <a:endParaRPr lang="en-GB" sz="1400" dirty="0">
                        <a:solidFill>
                          <a:srgbClr val="7C5DA3"/>
                        </a:solidFill>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700" b="0" i="0" u="none" strike="noStrike" kern="1200" dirty="0">
                          <a:solidFill>
                            <a:srgbClr val="000000"/>
                          </a:solidFill>
                          <a:effectLst/>
                          <a:latin typeface="Century Gothic" panose="020B0502020202020204" pitchFamily="34" charset="0"/>
                          <a:ea typeface="+mn-ea"/>
                          <a:cs typeface="+mn-cs"/>
                        </a:rPr>
                        <a:t>The state or condition of having little or no money, goods, or means of support; condition of being poor.</a:t>
                      </a:r>
                      <a:endParaRPr lang="en-GB" sz="700" dirty="0">
                        <a:latin typeface="Century Gothic" panose="020B0502020202020204" pitchFamily="34" charset="0"/>
                      </a:endParaRPr>
                    </a:p>
                  </a:txBody>
                  <a:tcPr marT="45709" marB="4570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7C5DA3"/>
                          </a:solidFill>
                          <a:latin typeface="Century Gothic" panose="020B0502020202020204" pitchFamily="34" charset="0"/>
                        </a:rPr>
                        <a:t>Sticky Knowledge about Slavery</a:t>
                      </a:r>
                    </a:p>
                  </a:txBody>
                  <a:tcPr marT="45709" marB="45709">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4003645512"/>
                  </a:ext>
                </a:extLst>
              </a:tr>
              <a:tr h="279025">
                <a:tc rowSpan="2">
                  <a:txBody>
                    <a:bodyPr/>
                    <a:lstStyle/>
                    <a:p>
                      <a:r>
                        <a:rPr lang="en-GB" sz="1400" b="1" dirty="0">
                          <a:solidFill>
                            <a:srgbClr val="7C5DA3"/>
                          </a:solidFill>
                          <a:latin typeface="Century Gothic" panose="020B0502020202020204" pitchFamily="34" charset="0"/>
                        </a:rPr>
                        <a:t>Caribbean</a:t>
                      </a:r>
                      <a:endParaRPr lang="en-GB" sz="1400" dirty="0">
                        <a:solidFill>
                          <a:srgbClr val="7C5DA3"/>
                        </a:solidFill>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GB" sz="700" b="0" i="0" u="none" strike="noStrike" kern="1200" dirty="0">
                          <a:solidFill>
                            <a:srgbClr val="000000"/>
                          </a:solidFill>
                          <a:effectLst/>
                          <a:latin typeface="Century Gothic" panose="020B0502020202020204" pitchFamily="34" charset="0"/>
                          <a:ea typeface="+mn-ea"/>
                          <a:cs typeface="+mn-cs"/>
                        </a:rPr>
                        <a:t>The region consisting of the Caribbean Sea, its islands (including the West Indies), and the surrounding coasts.</a:t>
                      </a:r>
                      <a:endParaRPr lang="en-GB" sz="700" dirty="0">
                        <a:latin typeface="Century Gothic" panose="020B0502020202020204" pitchFamily="34" charset="0"/>
                      </a:endParaRPr>
                    </a:p>
                  </a:txBody>
                  <a:tcPr marT="45709" marB="4570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dirty="0">
                          <a:solidFill>
                            <a:schemeClr val="tx1"/>
                          </a:solidFill>
                          <a:latin typeface="Century Gothic" pitchFamily="34"/>
                        </a:rPr>
                        <a:t>know about Britain’s part in the slave trade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1000" b="0" dirty="0">
                        <a:solidFill>
                          <a:schemeClr val="tx1"/>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67937287"/>
                  </a:ext>
                </a:extLst>
              </a:tr>
              <a:tr h="132433">
                <a:tc vMerge="1">
                  <a:txBody>
                    <a:bodyPr/>
                    <a:lstStyle/>
                    <a:p>
                      <a:endParaRPr lang="en-GB"/>
                    </a:p>
                  </a:txBody>
                  <a:tcPr/>
                </a:tc>
                <a:tc vMerge="1">
                  <a:txBody>
                    <a:bodyPr/>
                    <a:lstStyle/>
                    <a:p>
                      <a:endParaRPr lang="en-GB"/>
                    </a:p>
                  </a:txBody>
                  <a:tcPr/>
                </a:tc>
                <a:tc rowSpan="2">
                  <a:txBody>
                    <a:bodyPr/>
                    <a:lstStyle/>
                    <a:p>
                      <a:pPr marL="171450" lvl="0" indent="-171450">
                        <a:buSzPct val="100000"/>
                        <a:buFont typeface="Wingdings" panose="05000000000000000000" pitchFamily="2" charset="2"/>
                        <a:buChar char="q"/>
                      </a:pPr>
                      <a:r>
                        <a:rPr lang="en-GB" sz="1000" dirty="0">
                          <a:solidFill>
                            <a:schemeClr val="tx1"/>
                          </a:solidFill>
                          <a:latin typeface="Century Gothic" pitchFamily="34"/>
                        </a:rPr>
                        <a:t>know what slave auctions were like</a:t>
                      </a:r>
                      <a:endParaRPr lang="en-GB" sz="1000" b="0" dirty="0">
                        <a:solidFill>
                          <a:schemeClr val="tx1"/>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10007"/>
                  </a:ext>
                </a:extLst>
              </a:tr>
              <a:tr h="162265">
                <a:tc rowSpan="2">
                  <a:txBody>
                    <a:bodyPr/>
                    <a:lstStyle/>
                    <a:p>
                      <a:r>
                        <a:rPr lang="en-GB" sz="1400" b="1" dirty="0">
                          <a:solidFill>
                            <a:srgbClr val="7C5DA3"/>
                          </a:solidFill>
                          <a:latin typeface="Century Gothic" panose="020B0502020202020204" pitchFamily="34" charset="0"/>
                        </a:rPr>
                        <a:t>transportation</a:t>
                      </a:r>
                      <a:endParaRPr lang="en-GB" sz="1400" dirty="0">
                        <a:solidFill>
                          <a:srgbClr val="7C5DA3"/>
                        </a:solidFill>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GB" sz="700" b="0" i="0" u="none" strike="noStrike" kern="1200" dirty="0">
                          <a:solidFill>
                            <a:srgbClr val="000000"/>
                          </a:solidFill>
                          <a:effectLst/>
                          <a:latin typeface="Century Gothic" panose="020B0502020202020204" pitchFamily="34" charset="0"/>
                          <a:ea typeface="+mn-ea"/>
                          <a:cs typeface="+mn-cs"/>
                        </a:rPr>
                        <a:t>The movement of persons from place to place and the various means by which such movement is accomplished.</a:t>
                      </a:r>
                      <a:endParaRPr lang="en-GB" sz="700" dirty="0">
                        <a:latin typeface="Century Gothic" panose="020B0502020202020204" pitchFamily="34" charset="0"/>
                      </a:endParaRPr>
                    </a:p>
                  </a:txBody>
                  <a:tcPr marT="45709" marB="4570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8"/>
                  </a:ext>
                </a:extLst>
              </a:tr>
              <a:tr h="249193">
                <a:tc vMerge="1">
                  <a:txBody>
                    <a:bodyPr/>
                    <a:lstStyle/>
                    <a:p>
                      <a:endParaRPr lang="en-GB"/>
                    </a:p>
                  </a:txBody>
                  <a:tcPr/>
                </a:tc>
                <a:tc vMerge="1">
                  <a:txBody>
                    <a:bodyPr/>
                    <a:lstStyle/>
                    <a:p>
                      <a:endParaRPr lang="en-GB"/>
                    </a:p>
                  </a:txBody>
                  <a:tcPr/>
                </a:tc>
                <a:tc rowSpan="2">
                  <a:txBody>
                    <a:bodyPr/>
                    <a:lstStyle/>
                    <a:p>
                      <a:pPr marL="171450" lvl="0" indent="-171450">
                        <a:buSzPct val="100000"/>
                        <a:buFont typeface="Wingdings" panose="05000000000000000000" pitchFamily="2" charset="2"/>
                        <a:buChar char="q"/>
                      </a:pPr>
                      <a:r>
                        <a:rPr lang="en-GB" sz="1000" dirty="0">
                          <a:solidFill>
                            <a:schemeClr val="tx1"/>
                          </a:solidFill>
                          <a:latin typeface="Century Gothic" pitchFamily="34"/>
                        </a:rPr>
                        <a:t>know about the horrific conditions on board slave ships</a:t>
                      </a:r>
                      <a:endParaRPr lang="en-GB" sz="1000" b="0" dirty="0">
                        <a:solidFill>
                          <a:schemeClr val="tx1"/>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10009"/>
                  </a:ext>
                </a:extLst>
              </a:tr>
              <a:tr h="16269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C5DA3"/>
                          </a:solidFill>
                          <a:latin typeface="Century Gothic" panose="020B0502020202020204" pitchFamily="34" charset="0"/>
                        </a:rPr>
                        <a:t>leg irons</a:t>
                      </a:r>
                      <a:endParaRPr lang="en-GB" sz="1400" dirty="0">
                        <a:solidFill>
                          <a:srgbClr val="7C5DA3"/>
                        </a:solidFill>
                      </a:endParaRP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GB" sz="700" b="0" i="0" u="none" strike="noStrike" kern="1200" dirty="0">
                          <a:solidFill>
                            <a:srgbClr val="000000"/>
                          </a:solidFill>
                          <a:effectLst/>
                          <a:latin typeface="Century Gothic" panose="020B0502020202020204" pitchFamily="34" charset="0"/>
                          <a:ea typeface="+mn-ea"/>
                          <a:cs typeface="+mn-cs"/>
                        </a:rPr>
                        <a:t>A device, usually one of a pair of rings connected to a chain, that is attached to the ankles or feet to restrict movement.</a:t>
                      </a:r>
                      <a:endParaRPr lang="en-GB" sz="700" dirty="0">
                        <a:latin typeface="Century Gothic" panose="020B0502020202020204" pitchFamily="34" charset="0"/>
                      </a:endParaRPr>
                    </a:p>
                  </a:txBody>
                  <a:tcPr marT="45709" marB="4570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0"/>
                  </a:ext>
                </a:extLst>
              </a:tr>
              <a:tr h="362465">
                <a:tc vMerge="1">
                  <a:txBody>
                    <a:bodyPr/>
                    <a:lstStyle/>
                    <a:p>
                      <a:endParaRPr lang="en-GB"/>
                    </a:p>
                  </a:txBody>
                  <a:tcPr/>
                </a:tc>
                <a:tc vMerge="1">
                  <a:txBody>
                    <a:bodyPr/>
                    <a:lstStyle/>
                    <a:p>
                      <a:endParaRPr lang="en-GB"/>
                    </a:p>
                  </a:txBody>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Wingdings" panose="05000000000000000000" pitchFamily="2" charset="2"/>
                        <a:buChar char="q"/>
                        <a:tabLst/>
                        <a:defRPr/>
                      </a:pPr>
                      <a:r>
                        <a:rPr lang="en-GB" sz="1000" dirty="0">
                          <a:solidFill>
                            <a:schemeClr val="tx1"/>
                          </a:solidFill>
                          <a:latin typeface="Century Gothic" pitchFamily="34"/>
                        </a:rPr>
                        <a:t>know about the death rate during slaves’ transportation to America </a:t>
                      </a:r>
                      <a:endParaRPr lang="en-GB" sz="1000" b="0" dirty="0">
                        <a:solidFill>
                          <a:schemeClr val="tx1"/>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10011"/>
                  </a:ext>
                </a:extLst>
              </a:tr>
              <a:tr h="168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C5DA3"/>
                          </a:solidFill>
                          <a:latin typeface="Century Gothic" panose="020B0502020202020204" pitchFamily="34" charset="0"/>
                        </a:rPr>
                        <a:t>dysentery</a:t>
                      </a: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dirty="0">
                          <a:solidFill>
                            <a:srgbClr val="000000"/>
                          </a:solidFill>
                          <a:effectLst/>
                          <a:latin typeface="Century Gothic" panose="020B0502020202020204" pitchFamily="34" charset="0"/>
                          <a:ea typeface="+mn-ea"/>
                          <a:cs typeface="+mn-cs"/>
                        </a:rPr>
                        <a:t>Infection of the intestines resulting in severe diarrhoea with the presence of blood and mucus in the faeces.</a:t>
                      </a:r>
                      <a:endParaRPr lang="en-GB" sz="700" dirty="0">
                        <a:solidFill>
                          <a:schemeClr val="tx1"/>
                        </a:solidFill>
                        <a:latin typeface="Century Gothic" panose="020B0502020202020204" pitchFamily="34" charset="0"/>
                      </a:endParaRPr>
                    </a:p>
                  </a:txBody>
                  <a:tcPr marT="45709" marB="4570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dirty="0">
                          <a:solidFill>
                            <a:schemeClr val="tx1"/>
                          </a:solidFill>
                          <a:latin typeface="Century Gothic" pitchFamily="34"/>
                        </a:rPr>
                        <a:t>know that the majority of slaves came from Africa</a:t>
                      </a:r>
                      <a:endParaRPr lang="en-GB" sz="1000" b="0" dirty="0">
                        <a:solidFill>
                          <a:schemeClr val="tx1"/>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1001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C5DA3"/>
                          </a:solidFill>
                          <a:latin typeface="Century Gothic" panose="020B0502020202020204" pitchFamily="34" charset="0"/>
                        </a:rPr>
                        <a:t>transportation</a:t>
                      </a:r>
                    </a:p>
                    <a:p>
                      <a:r>
                        <a:rPr lang="en-GB" sz="1400" b="1" dirty="0">
                          <a:solidFill>
                            <a:srgbClr val="7C5DA3"/>
                          </a:solidFill>
                          <a:latin typeface="Century Gothic" panose="020B0502020202020204" pitchFamily="34" charset="0"/>
                        </a:rPr>
                        <a:t>slave ship</a:t>
                      </a: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dirty="0">
                          <a:solidFill>
                            <a:srgbClr val="000000"/>
                          </a:solidFill>
                          <a:effectLst/>
                          <a:latin typeface="Century Gothic" panose="020B0502020202020204" pitchFamily="34" charset="0"/>
                          <a:ea typeface="+mn-ea"/>
                          <a:cs typeface="+mn-cs"/>
                        </a:rPr>
                        <a:t>A ship transporting slaves, especially one carrying slaves from Africa.</a:t>
                      </a:r>
                      <a:endParaRPr lang="en-GB" sz="700" dirty="0">
                        <a:solidFill>
                          <a:schemeClr val="tx1"/>
                        </a:solidFill>
                        <a:latin typeface="Century Gothic" panose="020B0502020202020204" pitchFamily="34" charset="0"/>
                      </a:endParaRPr>
                    </a:p>
                  </a:txBody>
                  <a:tcPr marT="45709" marB="4570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dirty="0">
                          <a:solidFill>
                            <a:schemeClr val="tx1"/>
                          </a:solidFill>
                          <a:latin typeface="Century Gothic" pitchFamily="34"/>
                        </a:rPr>
                        <a:t>know what life was like for most of the slaves </a:t>
                      </a:r>
                      <a:endParaRPr lang="en-GB" sz="1000" b="0" dirty="0">
                        <a:solidFill>
                          <a:schemeClr val="tx1"/>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a:txBody>
                  <a:tcPr marT="45709" marB="45709">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C5DA3"/>
                    </a:solidFill>
                  </a:tcPr>
                </a:tc>
                <a:extLst>
                  <a:ext uri="{0D108BD9-81ED-4DB2-BD59-A6C34878D82A}">
                    <a16:rowId xmlns:a16="http://schemas.microsoft.com/office/drawing/2014/main" val="1130590553"/>
                  </a:ext>
                </a:extLst>
              </a:tr>
              <a:tr h="248920">
                <a:tc>
                  <a:txBody>
                    <a:bodyPr/>
                    <a:lstStyle/>
                    <a:p>
                      <a:pPr lvl="0"/>
                      <a:r>
                        <a:rPr lang="en-GB" sz="1400" b="1" dirty="0">
                          <a:solidFill>
                            <a:srgbClr val="7C5DA3"/>
                          </a:solidFill>
                          <a:latin typeface="Century Gothic" panose="020B0502020202020204" pitchFamily="34" charset="0"/>
                        </a:rPr>
                        <a:t>William Wilberforce</a:t>
                      </a:r>
                    </a:p>
                  </a:txBody>
                  <a:tcPr marT="45709" marB="4570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dirty="0">
                          <a:solidFill>
                            <a:srgbClr val="000000"/>
                          </a:solidFill>
                          <a:effectLst/>
                          <a:latin typeface="Century Gothic" panose="020B0502020202020204" pitchFamily="34" charset="0"/>
                          <a:ea typeface="+mn-ea"/>
                          <a:cs typeface="+mn-cs"/>
                        </a:rPr>
                        <a:t>A prominent campaigner for the abolition of the slave trade</a:t>
                      </a:r>
                      <a:endParaRPr lang="en-GB" sz="700" dirty="0">
                        <a:solidFill>
                          <a:schemeClr val="tx1"/>
                        </a:solidFill>
                        <a:latin typeface="Century Gothic" panose="020B0502020202020204" pitchFamily="34" charset="0"/>
                      </a:endParaRPr>
                    </a:p>
                  </a:txBody>
                  <a:tcPr marT="45709" marB="4570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dirty="0">
                          <a:solidFill>
                            <a:schemeClr val="tx1"/>
                          </a:solidFill>
                          <a:latin typeface="Century Gothic" pitchFamily="34"/>
                        </a:rPr>
                        <a:t>know about the impact of slavery on the world today</a:t>
                      </a:r>
                      <a:endParaRPr lang="en-GB" sz="1000" b="0" dirty="0">
                        <a:solidFill>
                          <a:schemeClr val="tx1"/>
                        </a:solidFill>
                        <a:latin typeface="Century Gothic" pitchFamily="34"/>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10014"/>
                  </a:ext>
                </a:extLst>
              </a:tr>
            </a:tbl>
          </a:graphicData>
        </a:graphic>
      </p:graphicFrame>
      <p:pic>
        <p:nvPicPr>
          <p:cNvPr id="1026" name="Picture 2" descr="Image result for slavery"/>
          <p:cNvPicPr>
            <a:picLocks noChangeAspect="1" noChangeArrowheads="1"/>
          </p:cNvPicPr>
          <p:nvPr/>
        </p:nvPicPr>
        <p:blipFill rotWithShape="1">
          <a:blip r:embed="rId2">
            <a:extLst>
              <a:ext uri="{28A0092B-C50C-407E-A947-70E740481C1C}">
                <a14:useLocalDpi xmlns:a14="http://schemas.microsoft.com/office/drawing/2010/main" val="0"/>
              </a:ext>
            </a:extLst>
          </a:blip>
          <a:srcRect t="5643"/>
          <a:stretch/>
        </p:blipFill>
        <p:spPr bwMode="auto">
          <a:xfrm>
            <a:off x="3676840" y="741405"/>
            <a:ext cx="3286466" cy="18945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lavery slave trad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17" t="4836" r="14497" b="6024"/>
          <a:stretch/>
        </p:blipFill>
        <p:spPr bwMode="auto">
          <a:xfrm>
            <a:off x="6988018" y="4649736"/>
            <a:ext cx="1917086" cy="15221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lavery pre civil wa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713"/>
          <a:stretch/>
        </p:blipFill>
        <p:spPr bwMode="auto">
          <a:xfrm>
            <a:off x="6977346" y="3330481"/>
            <a:ext cx="1934438" cy="13044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lave trad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54" t="31067" r="2941" b="28960"/>
          <a:stretch/>
        </p:blipFill>
        <p:spPr bwMode="auto">
          <a:xfrm>
            <a:off x="6963306" y="2063095"/>
            <a:ext cx="1921331" cy="127773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slavery coloni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9782" y="733494"/>
            <a:ext cx="1912122" cy="132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283728"/>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 Mats" id="{44C609E7-D963-4258-AC0C-6D24BC1BAC45}" vid="{70B9A501-B5B1-4368-BA62-4574061756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40D3DD4D02A244AB1BF5FC98CC7297" ma:contentTypeVersion="14" ma:contentTypeDescription="Create a new document." ma:contentTypeScope="" ma:versionID="471eaeeb1dff6c2bc12b577ba22b2c86">
  <xsd:schema xmlns:xsd="http://www.w3.org/2001/XMLSchema" xmlns:xs="http://www.w3.org/2001/XMLSchema" xmlns:p="http://schemas.microsoft.com/office/2006/metadata/properties" xmlns:ns2="3aedf825-ae8c-44e1-8e58-2d3ce68ec16c" xmlns:ns3="21106c98-ebfd-4a47-9f00-76a61a333364" targetNamespace="http://schemas.microsoft.com/office/2006/metadata/properties" ma:root="true" ma:fieldsID="568caca1562315f075b224f1c59b2db5" ns2:_="" ns3:_="">
    <xsd:import namespace="3aedf825-ae8c-44e1-8e58-2d3ce68ec16c"/>
    <xsd:import namespace="21106c98-ebfd-4a47-9f00-76a61a333364"/>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df825-ae8c-44e1-8e58-2d3ce68ec1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0d17afa-19d8-47aa-8dab-4b3c6358955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106c98-ebfd-4a47-9f00-76a61a33336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4df2a61-6cc3-4164-b80a-78caadfe04d3}" ma:internalName="TaxCatchAll" ma:showField="CatchAllData" ma:web="21106c98-ebfd-4a47-9f00-76a61a3333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edf825-ae8c-44e1-8e58-2d3ce68ec16c">
      <Terms xmlns="http://schemas.microsoft.com/office/infopath/2007/PartnerControls"/>
    </lcf76f155ced4ddcb4097134ff3c332f>
    <TaxCatchAll xmlns="21106c98-ebfd-4a47-9f00-76a61a333364" xsi:nil="true"/>
  </documentManagement>
</p:properties>
</file>

<file path=customXml/itemProps1.xml><?xml version="1.0" encoding="utf-8"?>
<ds:datastoreItem xmlns:ds="http://schemas.openxmlformats.org/officeDocument/2006/customXml" ds:itemID="{EAC7BE41-9231-4B7D-9978-1198D6EE4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edf825-ae8c-44e1-8e58-2d3ce68ec16c"/>
    <ds:schemaRef ds:uri="21106c98-ebfd-4a47-9f00-76a61a3333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2F5468-D54C-40D0-AF98-4CEFDACDAFBC}">
  <ds:schemaRefs>
    <ds:schemaRef ds:uri="http://schemas.microsoft.com/sharepoint/v3/contenttype/forms"/>
  </ds:schemaRefs>
</ds:datastoreItem>
</file>

<file path=customXml/itemProps3.xml><?xml version="1.0" encoding="utf-8"?>
<ds:datastoreItem xmlns:ds="http://schemas.openxmlformats.org/officeDocument/2006/customXml" ds:itemID="{87061142-0302-4107-8E6F-87619060DDEA}">
  <ds:schemaRefs>
    <ds:schemaRef ds:uri="http://schemas.microsoft.com/office/2006/metadata/properties"/>
    <ds:schemaRef ds:uri="http://schemas.microsoft.com/office/infopath/2007/PartnerControls"/>
    <ds:schemaRef ds:uri="3aedf825-ae8c-44e1-8e58-2d3ce68ec16c"/>
    <ds:schemaRef ds:uri="21106c98-ebfd-4a47-9f00-76a61a333364"/>
  </ds:schemaRefs>
</ds:datastoreItem>
</file>

<file path=docProps/app.xml><?xml version="1.0" encoding="utf-8"?>
<Properties xmlns="http://schemas.openxmlformats.org/officeDocument/2006/extended-properties" xmlns:vt="http://schemas.openxmlformats.org/officeDocument/2006/docPropsVTypes">
  <TotalTime>2521</TotalTime>
  <Words>1905</Words>
  <Application>Microsoft Office PowerPoint</Application>
  <PresentationFormat>On-screen Show (4:3)</PresentationFormat>
  <Paragraphs>169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Century Gothic</vt:lpstr>
      <vt:lpstr>Wingdings</vt:lpstr>
      <vt:lpstr>Office Theme</vt:lpstr>
      <vt:lpstr>Mayan Civilisation: KS2 Knowledge Mat</vt:lpstr>
      <vt:lpstr>PowerPoint Presentation</vt:lpstr>
      <vt:lpstr>World War 1: KS2 Knowledge Mat</vt:lpstr>
      <vt:lpstr>Slavery: KS2 Knowledge 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Stone Age KS2 Knowledge Mat</dc:title>
  <dc:creator>Marketing Dept</dc:creator>
  <cp:lastModifiedBy>Devina Shryane</cp:lastModifiedBy>
  <cp:revision>112</cp:revision>
  <dcterms:created xsi:type="dcterms:W3CDTF">2019-01-14T16:39:51Z</dcterms:created>
  <dcterms:modified xsi:type="dcterms:W3CDTF">2023-10-02T21:00:06Z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0x010100BE40D3DD4D02A244AB1BF5FC98CC7297</vt:lpwstr>
  </property>
  <property fmtid="{D5CDD505-2E9C-101B-9397-08002B2CF9AE}" pid="3" name="Order">
    <vt:r8>1736000</vt:r8>
  </property>
  <property fmtid="{D5CDD505-2E9C-101B-9397-08002B2CF9AE}" pid="4" name="MediaServiceImageTags">
    <vt:lpwstr/>
  </property>
</Properties>
</file>